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58" r:id="rId4"/>
    <p:sldId id="455" r:id="rId5"/>
    <p:sldId id="271" r:id="rId6"/>
    <p:sldId id="272" r:id="rId7"/>
    <p:sldId id="456" r:id="rId8"/>
    <p:sldId id="462" r:id="rId9"/>
    <p:sldId id="464" r:id="rId10"/>
    <p:sldId id="458" r:id="rId11"/>
    <p:sldId id="459" r:id="rId12"/>
    <p:sldId id="261" r:id="rId13"/>
    <p:sldId id="460" r:id="rId14"/>
    <p:sldId id="461" r:id="rId15"/>
    <p:sldId id="450" r:id="rId16"/>
    <p:sldId id="266" r:id="rId17"/>
    <p:sldId id="390" r:id="rId18"/>
    <p:sldId id="452" r:id="rId19"/>
    <p:sldId id="268" r:id="rId20"/>
    <p:sldId id="453" r:id="rId21"/>
    <p:sldId id="269" r:id="rId22"/>
    <p:sldId id="454" r:id="rId23"/>
    <p:sldId id="273" r:id="rId24"/>
  </p:sldIdLst>
  <p:sldSz cx="12192000" cy="6858000"/>
  <p:notesSz cx="6889750" cy="100218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172" autoAdjust="0"/>
  </p:normalViewPr>
  <p:slideViewPr>
    <p:cSldViewPr snapToGrid="0">
      <p:cViewPr varScale="1">
        <p:scale>
          <a:sx n="68" d="100"/>
          <a:sy n="68" d="100"/>
        </p:scale>
        <p:origin x="12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de-DE"/>
          </a:p>
        </p:txBody>
      </p:sp>
      <p:sp>
        <p:nvSpPr>
          <p:cNvPr id="3" name="Datumsplatzhalt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C9B88490-9A03-4394-BC95-5A9AF1448B2C}" type="datetimeFigureOut">
              <a:rPr lang="de-DE" smtClean="0"/>
              <a:t>18.03.2019</a:t>
            </a:fld>
            <a:endParaRPr lang="de-DE"/>
          </a:p>
        </p:txBody>
      </p:sp>
      <p:sp>
        <p:nvSpPr>
          <p:cNvPr id="4" name="Folienbildplatzhalt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de-DE"/>
          </a:p>
        </p:txBody>
      </p:sp>
      <p:sp>
        <p:nvSpPr>
          <p:cNvPr id="5" name="Notizenplatzhalt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de-DE"/>
          </a:p>
        </p:txBody>
      </p:sp>
      <p:sp>
        <p:nvSpPr>
          <p:cNvPr id="7" name="Foliennummernplatzhalt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E7AEA858-14CA-4570-BE47-FFEB57BCC04E}" type="slidenum">
              <a:rPr lang="de-DE" smtClean="0"/>
              <a:t>‹Nr.›</a:t>
            </a:fld>
            <a:endParaRPr lang="de-DE"/>
          </a:p>
        </p:txBody>
      </p:sp>
    </p:spTree>
    <p:extLst>
      <p:ext uri="{BB962C8B-B14F-4D97-AF65-F5344CB8AC3E}">
        <p14:creationId xmlns:p14="http://schemas.microsoft.com/office/powerpoint/2010/main" val="336726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pPr>
              <a:defRPr/>
            </a:pPr>
            <a:r>
              <a:rPr lang="de-DE"/>
              <a:t>GEW Landesrechtsschutzstelle Baden-Württemberg 2013</a:t>
            </a:r>
          </a:p>
        </p:txBody>
      </p:sp>
      <p:sp>
        <p:nvSpPr>
          <p:cNvPr id="5" name="Foliennummernplatzhalter 4"/>
          <p:cNvSpPr>
            <a:spLocks noGrp="1"/>
          </p:cNvSpPr>
          <p:nvPr>
            <p:ph type="sldNum" sz="quarter" idx="11"/>
          </p:nvPr>
        </p:nvSpPr>
        <p:spPr/>
        <p:txBody>
          <a:bodyPr/>
          <a:lstStyle/>
          <a:p>
            <a:pPr>
              <a:defRPr/>
            </a:pPr>
            <a:fld id="{7EB19BA7-1E31-4312-A865-F515CE02BCDA}" type="slidenum">
              <a:rPr lang="de-DE" smtClean="0"/>
              <a:pPr>
                <a:defRPr/>
              </a:pPr>
              <a:t>6</a:t>
            </a:fld>
            <a:endParaRPr lang="de-DE"/>
          </a:p>
        </p:txBody>
      </p:sp>
    </p:spTree>
    <p:extLst>
      <p:ext uri="{BB962C8B-B14F-4D97-AF65-F5344CB8AC3E}">
        <p14:creationId xmlns:p14="http://schemas.microsoft.com/office/powerpoint/2010/main" val="60581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AEA858-14CA-4570-BE47-FFEB57BCC04E}" type="slidenum">
              <a:rPr lang="de-DE" smtClean="0"/>
              <a:t>14</a:t>
            </a:fld>
            <a:endParaRPr lang="de-DE"/>
          </a:p>
        </p:txBody>
      </p:sp>
    </p:spTree>
    <p:extLst>
      <p:ext uri="{BB962C8B-B14F-4D97-AF65-F5344CB8AC3E}">
        <p14:creationId xmlns:p14="http://schemas.microsoft.com/office/powerpoint/2010/main" val="182227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AEA858-14CA-4570-BE47-FFEB57BCC04E}" type="slidenum">
              <a:rPr lang="de-DE" smtClean="0"/>
              <a:t>20</a:t>
            </a:fld>
            <a:endParaRPr lang="de-DE"/>
          </a:p>
        </p:txBody>
      </p:sp>
    </p:spTree>
    <p:extLst>
      <p:ext uri="{BB962C8B-B14F-4D97-AF65-F5344CB8AC3E}">
        <p14:creationId xmlns:p14="http://schemas.microsoft.com/office/powerpoint/2010/main" val="1580549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C3FAC-1DE6-4941-9D15-AABBEA9536B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356A80F-0B18-41C3-B4CD-4DEE0C923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EA8F023-E0B8-4E49-8E8C-3DB826CFC4D0}"/>
              </a:ext>
            </a:extLst>
          </p:cNvPr>
          <p:cNvSpPr>
            <a:spLocks noGrp="1"/>
          </p:cNvSpPr>
          <p:nvPr>
            <p:ph type="dt" sz="half" idx="10"/>
          </p:nvPr>
        </p:nvSpPr>
        <p:spPr/>
        <p:txBody>
          <a:bodyPr/>
          <a:lstStyle/>
          <a:p>
            <a:fld id="{930F5332-2B84-4691-ACD1-39D5E498B2A6}" type="datetime1">
              <a:rPr lang="de-DE" smtClean="0"/>
              <a:t>18.03.2019</a:t>
            </a:fld>
            <a:endParaRPr lang="de-DE"/>
          </a:p>
        </p:txBody>
      </p:sp>
      <p:sp>
        <p:nvSpPr>
          <p:cNvPr id="5" name="Fußzeilenplatzhalter 4">
            <a:extLst>
              <a:ext uri="{FF2B5EF4-FFF2-40B4-BE49-F238E27FC236}">
                <a16:creationId xmlns:a16="http://schemas.microsoft.com/office/drawing/2014/main" id="{D29B92CB-3E3E-4AE2-BBDF-27464E432826}"/>
              </a:ext>
            </a:extLst>
          </p:cNvPr>
          <p:cNvSpPr>
            <a:spLocks noGrp="1"/>
          </p:cNvSpPr>
          <p:nvPr>
            <p:ph type="ftr" sz="quarter" idx="11"/>
          </p:nvPr>
        </p:nvSpPr>
        <p:spPr/>
        <p:txBody>
          <a:bodyPr/>
          <a:lstStyle/>
          <a:p>
            <a:r>
              <a:rPr lang="de-DE"/>
              <a:t>Personalversammlung ÖPR Böblingen 19.03.2019</a:t>
            </a:r>
          </a:p>
        </p:txBody>
      </p:sp>
      <p:sp>
        <p:nvSpPr>
          <p:cNvPr id="6" name="Foliennummernplatzhalter 5">
            <a:extLst>
              <a:ext uri="{FF2B5EF4-FFF2-40B4-BE49-F238E27FC236}">
                <a16:creationId xmlns:a16="http://schemas.microsoft.com/office/drawing/2014/main" id="{0C2617B6-1B4A-48B6-87F4-CE9F8F5A28FC}"/>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117215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CED7A-E8F1-4BF0-AED4-3F3CACC2F6F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A69A5E7-CE0E-48F7-B935-B80353B0F8B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C80318B-D816-43E9-A0AA-D4FCA84E6DD2}"/>
              </a:ext>
            </a:extLst>
          </p:cNvPr>
          <p:cNvSpPr>
            <a:spLocks noGrp="1"/>
          </p:cNvSpPr>
          <p:nvPr>
            <p:ph type="dt" sz="half" idx="10"/>
          </p:nvPr>
        </p:nvSpPr>
        <p:spPr/>
        <p:txBody>
          <a:bodyPr/>
          <a:lstStyle/>
          <a:p>
            <a:fld id="{AE10404B-1D6E-4817-9A54-EE6991CE9E64}" type="datetime1">
              <a:rPr lang="de-DE" smtClean="0"/>
              <a:t>18.03.2019</a:t>
            </a:fld>
            <a:endParaRPr lang="de-DE"/>
          </a:p>
        </p:txBody>
      </p:sp>
      <p:sp>
        <p:nvSpPr>
          <p:cNvPr id="5" name="Fußzeilenplatzhalter 4">
            <a:extLst>
              <a:ext uri="{FF2B5EF4-FFF2-40B4-BE49-F238E27FC236}">
                <a16:creationId xmlns:a16="http://schemas.microsoft.com/office/drawing/2014/main" id="{747C08EB-487D-4A16-91E8-11BD917A863F}"/>
              </a:ext>
            </a:extLst>
          </p:cNvPr>
          <p:cNvSpPr>
            <a:spLocks noGrp="1"/>
          </p:cNvSpPr>
          <p:nvPr>
            <p:ph type="ftr" sz="quarter" idx="11"/>
          </p:nvPr>
        </p:nvSpPr>
        <p:spPr/>
        <p:txBody>
          <a:bodyPr/>
          <a:lstStyle/>
          <a:p>
            <a:r>
              <a:rPr lang="de-DE"/>
              <a:t>Personalversammlung ÖPR Böblingen 19.03.2019</a:t>
            </a:r>
          </a:p>
        </p:txBody>
      </p:sp>
      <p:sp>
        <p:nvSpPr>
          <p:cNvPr id="6" name="Foliennummernplatzhalter 5">
            <a:extLst>
              <a:ext uri="{FF2B5EF4-FFF2-40B4-BE49-F238E27FC236}">
                <a16:creationId xmlns:a16="http://schemas.microsoft.com/office/drawing/2014/main" id="{9E0053D2-3443-454A-B7C4-E780735B6115}"/>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2716073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6939F8F-B965-4CA6-B885-CC133B90E58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77018F9-5286-4B57-AF72-6BAF5233FA3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44ADB5C-31EE-42DE-A70D-85790CD5AA4F}"/>
              </a:ext>
            </a:extLst>
          </p:cNvPr>
          <p:cNvSpPr>
            <a:spLocks noGrp="1"/>
          </p:cNvSpPr>
          <p:nvPr>
            <p:ph type="dt" sz="half" idx="10"/>
          </p:nvPr>
        </p:nvSpPr>
        <p:spPr/>
        <p:txBody>
          <a:bodyPr/>
          <a:lstStyle/>
          <a:p>
            <a:fld id="{E2F667B8-936D-41F3-82B8-5FBF5590ACCC}" type="datetime1">
              <a:rPr lang="de-DE" smtClean="0"/>
              <a:t>18.03.2019</a:t>
            </a:fld>
            <a:endParaRPr lang="de-DE"/>
          </a:p>
        </p:txBody>
      </p:sp>
      <p:sp>
        <p:nvSpPr>
          <p:cNvPr id="5" name="Fußzeilenplatzhalter 4">
            <a:extLst>
              <a:ext uri="{FF2B5EF4-FFF2-40B4-BE49-F238E27FC236}">
                <a16:creationId xmlns:a16="http://schemas.microsoft.com/office/drawing/2014/main" id="{259004DF-31FF-4894-BFD8-58B7A479E854}"/>
              </a:ext>
            </a:extLst>
          </p:cNvPr>
          <p:cNvSpPr>
            <a:spLocks noGrp="1"/>
          </p:cNvSpPr>
          <p:nvPr>
            <p:ph type="ftr" sz="quarter" idx="11"/>
          </p:nvPr>
        </p:nvSpPr>
        <p:spPr/>
        <p:txBody>
          <a:bodyPr/>
          <a:lstStyle/>
          <a:p>
            <a:r>
              <a:rPr lang="de-DE"/>
              <a:t>Personalversammlung ÖPR Böblingen 19.03.2019</a:t>
            </a:r>
          </a:p>
        </p:txBody>
      </p:sp>
      <p:sp>
        <p:nvSpPr>
          <p:cNvPr id="6" name="Foliennummernplatzhalter 5">
            <a:extLst>
              <a:ext uri="{FF2B5EF4-FFF2-40B4-BE49-F238E27FC236}">
                <a16:creationId xmlns:a16="http://schemas.microsoft.com/office/drawing/2014/main" id="{28A74AF8-6BC0-4273-B344-6504E2D0A42E}"/>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3091441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3" name="bk object 16">
            <a:extLst>
              <a:ext uri="{FF2B5EF4-FFF2-40B4-BE49-F238E27FC236}">
                <a16:creationId xmlns:a16="http://schemas.microsoft.com/office/drawing/2014/main" id="{6E68C750-56C7-41A9-A28B-5E73E497621C}"/>
              </a:ext>
            </a:extLst>
          </p:cNvPr>
          <p:cNvSpPr/>
          <p:nvPr/>
        </p:nvSpPr>
        <p:spPr>
          <a:xfrm>
            <a:off x="1739388" y="1870102"/>
            <a:ext cx="5437169" cy="3656639"/>
          </a:xfrm>
          <a:prstGeom prst="rect">
            <a:avLst/>
          </a:prstGeom>
          <a:blipFill>
            <a:blip r:embed="rId2" cstate="print"/>
            <a:stretch>
              <a:fillRect/>
            </a:stretch>
          </a:blipFill>
        </p:spPr>
        <p:txBody>
          <a:bodyPr lIns="0" tIns="0" rIns="0" bIns="0"/>
          <a:lstStyle/>
          <a:p>
            <a:pPr fontAlgn="auto">
              <a:spcBef>
                <a:spcPts val="0"/>
              </a:spcBef>
              <a:spcAft>
                <a:spcPts val="0"/>
              </a:spcAft>
              <a:defRPr/>
            </a:pPr>
            <a:endParaRPr sz="1634">
              <a:latin typeface="+mn-lt"/>
              <a:cs typeface="+mn-cs"/>
            </a:endParaRPr>
          </a:p>
        </p:txBody>
      </p:sp>
      <p:sp>
        <p:nvSpPr>
          <p:cNvPr id="2" name="Holder 2"/>
          <p:cNvSpPr>
            <a:spLocks noGrp="1"/>
          </p:cNvSpPr>
          <p:nvPr>
            <p:ph type="title"/>
          </p:nvPr>
        </p:nvSpPr>
        <p:spPr/>
        <p:txBody>
          <a:bodyPr/>
          <a:lstStyle>
            <a:lvl1pPr>
              <a:defRPr sz="3993" b="1" i="1">
                <a:solidFill>
                  <a:srgbClr val="FF0000"/>
                </a:solidFill>
                <a:latin typeface="Arial"/>
                <a:cs typeface="Arial"/>
              </a:defRPr>
            </a:lvl1pPr>
          </a:lstStyle>
          <a:p>
            <a:endParaRPr/>
          </a:p>
        </p:txBody>
      </p:sp>
      <p:sp>
        <p:nvSpPr>
          <p:cNvPr id="4" name="Holder 3">
            <a:extLst>
              <a:ext uri="{FF2B5EF4-FFF2-40B4-BE49-F238E27FC236}">
                <a16:creationId xmlns:a16="http://schemas.microsoft.com/office/drawing/2014/main" id="{2B73F008-72B6-45A9-88B3-D7044802559E}"/>
              </a:ext>
            </a:extLst>
          </p:cNvPr>
          <p:cNvSpPr>
            <a:spLocks noGrp="1"/>
          </p:cNvSpPr>
          <p:nvPr>
            <p:ph type="ftr" sz="quarter" idx="10"/>
          </p:nvPr>
        </p:nvSpPr>
        <p:spPr/>
        <p:txBody>
          <a:bodyPr/>
          <a:lstStyle>
            <a:lvl1pPr>
              <a:defRPr/>
            </a:lvl1pPr>
          </a:lstStyle>
          <a:p>
            <a:r>
              <a:rPr lang="de-DE" altLang="de-DE"/>
              <a:t>Personalversammlung ÖPR Böblingen 19.03.2019</a:t>
            </a:r>
          </a:p>
        </p:txBody>
      </p:sp>
      <p:sp>
        <p:nvSpPr>
          <p:cNvPr id="5" name="Holder 4">
            <a:extLst>
              <a:ext uri="{FF2B5EF4-FFF2-40B4-BE49-F238E27FC236}">
                <a16:creationId xmlns:a16="http://schemas.microsoft.com/office/drawing/2014/main" id="{DDA5E178-2721-4D80-8369-3CCA1D5950D6}"/>
              </a:ext>
            </a:extLst>
          </p:cNvPr>
          <p:cNvSpPr>
            <a:spLocks noGrp="1"/>
          </p:cNvSpPr>
          <p:nvPr>
            <p:ph type="dt" sz="half" idx="11"/>
          </p:nvPr>
        </p:nvSpPr>
        <p:spPr/>
        <p:txBody>
          <a:bodyPr/>
          <a:lstStyle>
            <a:lvl1pPr marL="0">
              <a:lnSpc>
                <a:spcPct val="100000"/>
              </a:lnSpc>
              <a:defRPr sz="1089" b="1" i="1" spc="-73" dirty="0">
                <a:solidFill>
                  <a:srgbClr val="898989"/>
                </a:solidFill>
                <a:latin typeface="Arial"/>
                <a:cs typeface="Arial"/>
              </a:defRPr>
            </a:lvl1pPr>
          </a:lstStyle>
          <a:p>
            <a:pPr>
              <a:lnSpc>
                <a:spcPts val="1162"/>
              </a:lnSpc>
              <a:defRPr/>
            </a:pPr>
            <a:fld id="{F2D83714-F527-44FB-A081-D282309919B9}" type="datetime1">
              <a:rPr lang="de-DE" spc="-41" smtClean="0"/>
              <a:t>18.03.2019</a:t>
            </a:fld>
            <a:endParaRPr lang="de-DE" spc="-41"/>
          </a:p>
        </p:txBody>
      </p:sp>
      <p:sp>
        <p:nvSpPr>
          <p:cNvPr id="6" name="Holder 5">
            <a:extLst>
              <a:ext uri="{FF2B5EF4-FFF2-40B4-BE49-F238E27FC236}">
                <a16:creationId xmlns:a16="http://schemas.microsoft.com/office/drawing/2014/main" id="{0ED09DC4-0CD6-4D3F-8A67-D52A18AFB701}"/>
              </a:ext>
            </a:extLst>
          </p:cNvPr>
          <p:cNvSpPr>
            <a:spLocks noGrp="1"/>
          </p:cNvSpPr>
          <p:nvPr>
            <p:ph type="sldNum" sz="quarter" idx="12"/>
          </p:nvPr>
        </p:nvSpPr>
        <p:spPr/>
        <p:txBody>
          <a:bodyPr/>
          <a:lstStyle>
            <a:lvl1pPr>
              <a:defRPr/>
            </a:lvl1pPr>
          </a:lstStyle>
          <a:p>
            <a:r>
              <a:rPr lang="de-DE" altLang="de-DE"/>
              <a:t>Seite </a:t>
            </a:r>
            <a:fld id="{F64BFB2F-250E-4770-BDA6-7D2CD289FEE7}" type="slidenum">
              <a:rPr lang="de-DE" altLang="de-DE"/>
              <a:pPr/>
              <a:t>‹Nr.›</a:t>
            </a:fld>
            <a:endParaRPr lang="de-DE" altLang="de-DE"/>
          </a:p>
        </p:txBody>
      </p:sp>
    </p:spTree>
    <p:extLst>
      <p:ext uri="{BB962C8B-B14F-4D97-AF65-F5344CB8AC3E}">
        <p14:creationId xmlns:p14="http://schemas.microsoft.com/office/powerpoint/2010/main" val="162713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4C8E5-B8CC-42C7-B2DF-8A8C9616749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C04B062-2A7F-4C1C-8C52-D7FCC31403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192CC8-3FE1-488B-A654-95A681A5C21B}"/>
              </a:ext>
            </a:extLst>
          </p:cNvPr>
          <p:cNvSpPr>
            <a:spLocks noGrp="1"/>
          </p:cNvSpPr>
          <p:nvPr>
            <p:ph type="dt" sz="half" idx="10"/>
          </p:nvPr>
        </p:nvSpPr>
        <p:spPr/>
        <p:txBody>
          <a:bodyPr/>
          <a:lstStyle/>
          <a:p>
            <a:fld id="{21C96269-1FCA-442A-B9A2-860734535329}" type="datetime1">
              <a:rPr lang="de-DE" smtClean="0"/>
              <a:t>18.03.2019</a:t>
            </a:fld>
            <a:endParaRPr lang="de-DE"/>
          </a:p>
        </p:txBody>
      </p:sp>
      <p:sp>
        <p:nvSpPr>
          <p:cNvPr id="5" name="Fußzeilenplatzhalter 4">
            <a:extLst>
              <a:ext uri="{FF2B5EF4-FFF2-40B4-BE49-F238E27FC236}">
                <a16:creationId xmlns:a16="http://schemas.microsoft.com/office/drawing/2014/main" id="{CCC66B8C-953F-4D33-A732-7E7DB4590B25}"/>
              </a:ext>
            </a:extLst>
          </p:cNvPr>
          <p:cNvSpPr>
            <a:spLocks noGrp="1"/>
          </p:cNvSpPr>
          <p:nvPr>
            <p:ph type="ftr" sz="quarter" idx="11"/>
          </p:nvPr>
        </p:nvSpPr>
        <p:spPr/>
        <p:txBody>
          <a:bodyPr/>
          <a:lstStyle/>
          <a:p>
            <a:r>
              <a:rPr lang="de-DE"/>
              <a:t>Personalversammlung ÖPR Böblingen 19.03.2019</a:t>
            </a:r>
          </a:p>
        </p:txBody>
      </p:sp>
      <p:sp>
        <p:nvSpPr>
          <p:cNvPr id="6" name="Foliennummernplatzhalter 5">
            <a:extLst>
              <a:ext uri="{FF2B5EF4-FFF2-40B4-BE49-F238E27FC236}">
                <a16:creationId xmlns:a16="http://schemas.microsoft.com/office/drawing/2014/main" id="{184DC658-0D6A-4FB2-AD2C-DE42C10FFC36}"/>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1995583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C6440-2527-42F0-B15E-604EC05DBC7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FC1B38D-5A56-4422-A0E3-39E7833033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88919C6-1A88-4C3F-B4D8-6D95C9F32E9A}"/>
              </a:ext>
            </a:extLst>
          </p:cNvPr>
          <p:cNvSpPr>
            <a:spLocks noGrp="1"/>
          </p:cNvSpPr>
          <p:nvPr>
            <p:ph type="dt" sz="half" idx="10"/>
          </p:nvPr>
        </p:nvSpPr>
        <p:spPr/>
        <p:txBody>
          <a:bodyPr/>
          <a:lstStyle/>
          <a:p>
            <a:fld id="{50EA1044-BCD5-45A7-896B-440746BEB6BA}" type="datetime1">
              <a:rPr lang="de-DE" smtClean="0"/>
              <a:t>18.03.2019</a:t>
            </a:fld>
            <a:endParaRPr lang="de-DE"/>
          </a:p>
        </p:txBody>
      </p:sp>
      <p:sp>
        <p:nvSpPr>
          <p:cNvPr id="5" name="Fußzeilenplatzhalter 4">
            <a:extLst>
              <a:ext uri="{FF2B5EF4-FFF2-40B4-BE49-F238E27FC236}">
                <a16:creationId xmlns:a16="http://schemas.microsoft.com/office/drawing/2014/main" id="{A0793BF2-82D9-4090-9FF5-28F34D141030}"/>
              </a:ext>
            </a:extLst>
          </p:cNvPr>
          <p:cNvSpPr>
            <a:spLocks noGrp="1"/>
          </p:cNvSpPr>
          <p:nvPr>
            <p:ph type="ftr" sz="quarter" idx="11"/>
          </p:nvPr>
        </p:nvSpPr>
        <p:spPr/>
        <p:txBody>
          <a:bodyPr/>
          <a:lstStyle/>
          <a:p>
            <a:r>
              <a:rPr lang="de-DE"/>
              <a:t>Personalversammlung ÖPR Böblingen 19.03.2019</a:t>
            </a:r>
          </a:p>
        </p:txBody>
      </p:sp>
      <p:sp>
        <p:nvSpPr>
          <p:cNvPr id="6" name="Foliennummernplatzhalter 5">
            <a:extLst>
              <a:ext uri="{FF2B5EF4-FFF2-40B4-BE49-F238E27FC236}">
                <a16:creationId xmlns:a16="http://schemas.microsoft.com/office/drawing/2014/main" id="{883BD1A4-16E2-45C5-82DA-431294E592E7}"/>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223699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EB374-BBF2-4542-9331-009E3643164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605D865-1261-4720-956B-240C838D4F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9002412-51E2-4FAB-B99A-BC20E4B9698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2776A70-DA51-4414-9B01-5798353FA3A1}"/>
              </a:ext>
            </a:extLst>
          </p:cNvPr>
          <p:cNvSpPr>
            <a:spLocks noGrp="1"/>
          </p:cNvSpPr>
          <p:nvPr>
            <p:ph type="dt" sz="half" idx="10"/>
          </p:nvPr>
        </p:nvSpPr>
        <p:spPr/>
        <p:txBody>
          <a:bodyPr/>
          <a:lstStyle/>
          <a:p>
            <a:fld id="{C7AF5FB6-8F50-4459-94CC-C44F3AA444D0}" type="datetime1">
              <a:rPr lang="de-DE" smtClean="0"/>
              <a:t>18.03.2019</a:t>
            </a:fld>
            <a:endParaRPr lang="de-DE"/>
          </a:p>
        </p:txBody>
      </p:sp>
      <p:sp>
        <p:nvSpPr>
          <p:cNvPr id="6" name="Fußzeilenplatzhalter 5">
            <a:extLst>
              <a:ext uri="{FF2B5EF4-FFF2-40B4-BE49-F238E27FC236}">
                <a16:creationId xmlns:a16="http://schemas.microsoft.com/office/drawing/2014/main" id="{DC537542-6EF1-4EBF-9457-9FE22BC7D54B}"/>
              </a:ext>
            </a:extLst>
          </p:cNvPr>
          <p:cNvSpPr>
            <a:spLocks noGrp="1"/>
          </p:cNvSpPr>
          <p:nvPr>
            <p:ph type="ftr" sz="quarter" idx="11"/>
          </p:nvPr>
        </p:nvSpPr>
        <p:spPr/>
        <p:txBody>
          <a:bodyPr/>
          <a:lstStyle/>
          <a:p>
            <a:r>
              <a:rPr lang="de-DE"/>
              <a:t>Personalversammlung ÖPR Böblingen 19.03.2019</a:t>
            </a:r>
          </a:p>
        </p:txBody>
      </p:sp>
      <p:sp>
        <p:nvSpPr>
          <p:cNvPr id="7" name="Foliennummernplatzhalter 6">
            <a:extLst>
              <a:ext uri="{FF2B5EF4-FFF2-40B4-BE49-F238E27FC236}">
                <a16:creationId xmlns:a16="http://schemas.microsoft.com/office/drawing/2014/main" id="{1A4379EA-2AF9-49A5-9B9A-A6F5BC63F8F0}"/>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10957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2BE8B-3D4F-4BAD-BC9F-3017B7CEFB7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988D319-FFB8-41F4-BB6A-951E04AFA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D58B5D5-A658-48C6-9C06-20149094EB4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ACA19E4-8F84-4211-80FE-21F2CBCA7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04A5064-2956-4986-9352-C83D98DA92D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6317A05-7729-44D4-BA3D-2DE9832B01A2}"/>
              </a:ext>
            </a:extLst>
          </p:cNvPr>
          <p:cNvSpPr>
            <a:spLocks noGrp="1"/>
          </p:cNvSpPr>
          <p:nvPr>
            <p:ph type="dt" sz="half" idx="10"/>
          </p:nvPr>
        </p:nvSpPr>
        <p:spPr/>
        <p:txBody>
          <a:bodyPr/>
          <a:lstStyle/>
          <a:p>
            <a:fld id="{F0A864A3-64B3-408C-9FC7-0F9AF230803C}" type="datetime1">
              <a:rPr lang="de-DE" smtClean="0"/>
              <a:t>18.03.2019</a:t>
            </a:fld>
            <a:endParaRPr lang="de-DE"/>
          </a:p>
        </p:txBody>
      </p:sp>
      <p:sp>
        <p:nvSpPr>
          <p:cNvPr id="8" name="Fußzeilenplatzhalter 7">
            <a:extLst>
              <a:ext uri="{FF2B5EF4-FFF2-40B4-BE49-F238E27FC236}">
                <a16:creationId xmlns:a16="http://schemas.microsoft.com/office/drawing/2014/main" id="{F59B667E-3479-4F66-8F42-5A2BA87B2F88}"/>
              </a:ext>
            </a:extLst>
          </p:cNvPr>
          <p:cNvSpPr>
            <a:spLocks noGrp="1"/>
          </p:cNvSpPr>
          <p:nvPr>
            <p:ph type="ftr" sz="quarter" idx="11"/>
          </p:nvPr>
        </p:nvSpPr>
        <p:spPr/>
        <p:txBody>
          <a:bodyPr/>
          <a:lstStyle/>
          <a:p>
            <a:r>
              <a:rPr lang="de-DE"/>
              <a:t>Personalversammlung ÖPR Böblingen 19.03.2019</a:t>
            </a:r>
          </a:p>
        </p:txBody>
      </p:sp>
      <p:sp>
        <p:nvSpPr>
          <p:cNvPr id="9" name="Foliennummernplatzhalter 8">
            <a:extLst>
              <a:ext uri="{FF2B5EF4-FFF2-40B4-BE49-F238E27FC236}">
                <a16:creationId xmlns:a16="http://schemas.microsoft.com/office/drawing/2014/main" id="{EF2620DA-82E3-47FD-96D1-6032D063FF63}"/>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198571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080CC-3317-4ABC-81B2-3D9F0D174B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EF38FC9-DF94-4A59-8145-294AA88B3912}"/>
              </a:ext>
            </a:extLst>
          </p:cNvPr>
          <p:cNvSpPr>
            <a:spLocks noGrp="1"/>
          </p:cNvSpPr>
          <p:nvPr>
            <p:ph type="dt" sz="half" idx="10"/>
          </p:nvPr>
        </p:nvSpPr>
        <p:spPr/>
        <p:txBody>
          <a:bodyPr/>
          <a:lstStyle/>
          <a:p>
            <a:fld id="{D80959EB-0E4A-4C31-BD65-049F6BF3D326}" type="datetime1">
              <a:rPr lang="de-DE" smtClean="0"/>
              <a:t>18.03.2019</a:t>
            </a:fld>
            <a:endParaRPr lang="de-DE"/>
          </a:p>
        </p:txBody>
      </p:sp>
      <p:sp>
        <p:nvSpPr>
          <p:cNvPr id="4" name="Fußzeilenplatzhalter 3">
            <a:extLst>
              <a:ext uri="{FF2B5EF4-FFF2-40B4-BE49-F238E27FC236}">
                <a16:creationId xmlns:a16="http://schemas.microsoft.com/office/drawing/2014/main" id="{98EB6E28-B41B-4B97-B705-FD2FB9A59D56}"/>
              </a:ext>
            </a:extLst>
          </p:cNvPr>
          <p:cNvSpPr>
            <a:spLocks noGrp="1"/>
          </p:cNvSpPr>
          <p:nvPr>
            <p:ph type="ftr" sz="quarter" idx="11"/>
          </p:nvPr>
        </p:nvSpPr>
        <p:spPr/>
        <p:txBody>
          <a:bodyPr/>
          <a:lstStyle/>
          <a:p>
            <a:r>
              <a:rPr lang="de-DE"/>
              <a:t>Personalversammlung ÖPR Böblingen 19.03.2019</a:t>
            </a:r>
          </a:p>
        </p:txBody>
      </p:sp>
      <p:sp>
        <p:nvSpPr>
          <p:cNvPr id="5" name="Foliennummernplatzhalter 4">
            <a:extLst>
              <a:ext uri="{FF2B5EF4-FFF2-40B4-BE49-F238E27FC236}">
                <a16:creationId xmlns:a16="http://schemas.microsoft.com/office/drawing/2014/main" id="{3B944D85-065A-450B-B01A-C11F42536AC5}"/>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84030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33919CF-C9F5-4FD9-B1F9-86B0B9413AF8}"/>
              </a:ext>
            </a:extLst>
          </p:cNvPr>
          <p:cNvSpPr>
            <a:spLocks noGrp="1"/>
          </p:cNvSpPr>
          <p:nvPr>
            <p:ph type="dt" sz="half" idx="10"/>
          </p:nvPr>
        </p:nvSpPr>
        <p:spPr/>
        <p:txBody>
          <a:bodyPr/>
          <a:lstStyle/>
          <a:p>
            <a:fld id="{0FDC9C6D-3DC4-4874-9E60-64614EDCA931}" type="datetime1">
              <a:rPr lang="de-DE" smtClean="0"/>
              <a:t>18.03.2019</a:t>
            </a:fld>
            <a:endParaRPr lang="de-DE"/>
          </a:p>
        </p:txBody>
      </p:sp>
      <p:sp>
        <p:nvSpPr>
          <p:cNvPr id="3" name="Fußzeilenplatzhalter 2">
            <a:extLst>
              <a:ext uri="{FF2B5EF4-FFF2-40B4-BE49-F238E27FC236}">
                <a16:creationId xmlns:a16="http://schemas.microsoft.com/office/drawing/2014/main" id="{1FC30D8C-1EA8-432D-9DB0-2CC97F22499E}"/>
              </a:ext>
            </a:extLst>
          </p:cNvPr>
          <p:cNvSpPr>
            <a:spLocks noGrp="1"/>
          </p:cNvSpPr>
          <p:nvPr>
            <p:ph type="ftr" sz="quarter" idx="11"/>
          </p:nvPr>
        </p:nvSpPr>
        <p:spPr/>
        <p:txBody>
          <a:bodyPr/>
          <a:lstStyle/>
          <a:p>
            <a:r>
              <a:rPr lang="de-DE"/>
              <a:t>Personalversammlung ÖPR Böblingen 19.03.2019</a:t>
            </a:r>
          </a:p>
        </p:txBody>
      </p:sp>
      <p:sp>
        <p:nvSpPr>
          <p:cNvPr id="4" name="Foliennummernplatzhalter 3">
            <a:extLst>
              <a:ext uri="{FF2B5EF4-FFF2-40B4-BE49-F238E27FC236}">
                <a16:creationId xmlns:a16="http://schemas.microsoft.com/office/drawing/2014/main" id="{9DB77392-5D0B-49EF-A344-7A409E69AA68}"/>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380402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4783A-CC70-4DA1-AD95-32AC6765584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B421CD5-3029-489E-88DF-EDD5EACB4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254D213-6373-4D69-B9DE-5E018E3C4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F0D3C8B-A9B0-479E-A2CC-90431473DE2D}"/>
              </a:ext>
            </a:extLst>
          </p:cNvPr>
          <p:cNvSpPr>
            <a:spLocks noGrp="1"/>
          </p:cNvSpPr>
          <p:nvPr>
            <p:ph type="dt" sz="half" idx="10"/>
          </p:nvPr>
        </p:nvSpPr>
        <p:spPr/>
        <p:txBody>
          <a:bodyPr/>
          <a:lstStyle/>
          <a:p>
            <a:fld id="{EEB3DE27-AA13-44CF-A12F-7ED9281A50AB}" type="datetime1">
              <a:rPr lang="de-DE" smtClean="0"/>
              <a:t>18.03.2019</a:t>
            </a:fld>
            <a:endParaRPr lang="de-DE"/>
          </a:p>
        </p:txBody>
      </p:sp>
      <p:sp>
        <p:nvSpPr>
          <p:cNvPr id="6" name="Fußzeilenplatzhalter 5">
            <a:extLst>
              <a:ext uri="{FF2B5EF4-FFF2-40B4-BE49-F238E27FC236}">
                <a16:creationId xmlns:a16="http://schemas.microsoft.com/office/drawing/2014/main" id="{A61E388C-33ED-4968-9F44-6409FA84E96C}"/>
              </a:ext>
            </a:extLst>
          </p:cNvPr>
          <p:cNvSpPr>
            <a:spLocks noGrp="1"/>
          </p:cNvSpPr>
          <p:nvPr>
            <p:ph type="ftr" sz="quarter" idx="11"/>
          </p:nvPr>
        </p:nvSpPr>
        <p:spPr/>
        <p:txBody>
          <a:bodyPr/>
          <a:lstStyle/>
          <a:p>
            <a:r>
              <a:rPr lang="de-DE"/>
              <a:t>Personalversammlung ÖPR Böblingen 19.03.2019</a:t>
            </a:r>
          </a:p>
        </p:txBody>
      </p:sp>
      <p:sp>
        <p:nvSpPr>
          <p:cNvPr id="7" name="Foliennummernplatzhalter 6">
            <a:extLst>
              <a:ext uri="{FF2B5EF4-FFF2-40B4-BE49-F238E27FC236}">
                <a16:creationId xmlns:a16="http://schemas.microsoft.com/office/drawing/2014/main" id="{4D7DD474-7FCA-4E7C-BBDA-108507D0B99C}"/>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379075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3F5E1-1204-4459-BD17-CA7FD044178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DA0271D-4091-4B08-8998-9E4525458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73813D1-7465-45A9-BCC2-87A1A4E19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04B26F-133B-4AF7-B168-28D35809DF16}"/>
              </a:ext>
            </a:extLst>
          </p:cNvPr>
          <p:cNvSpPr>
            <a:spLocks noGrp="1"/>
          </p:cNvSpPr>
          <p:nvPr>
            <p:ph type="dt" sz="half" idx="10"/>
          </p:nvPr>
        </p:nvSpPr>
        <p:spPr/>
        <p:txBody>
          <a:bodyPr/>
          <a:lstStyle/>
          <a:p>
            <a:fld id="{7DC3F888-25A3-47E3-ADD4-8845A312AEE7}" type="datetime1">
              <a:rPr lang="de-DE" smtClean="0"/>
              <a:t>18.03.2019</a:t>
            </a:fld>
            <a:endParaRPr lang="de-DE"/>
          </a:p>
        </p:txBody>
      </p:sp>
      <p:sp>
        <p:nvSpPr>
          <p:cNvPr id="6" name="Fußzeilenplatzhalter 5">
            <a:extLst>
              <a:ext uri="{FF2B5EF4-FFF2-40B4-BE49-F238E27FC236}">
                <a16:creationId xmlns:a16="http://schemas.microsoft.com/office/drawing/2014/main" id="{7DC3F7E0-9CD6-4402-9706-F682A06BD0FA}"/>
              </a:ext>
            </a:extLst>
          </p:cNvPr>
          <p:cNvSpPr>
            <a:spLocks noGrp="1"/>
          </p:cNvSpPr>
          <p:nvPr>
            <p:ph type="ftr" sz="quarter" idx="11"/>
          </p:nvPr>
        </p:nvSpPr>
        <p:spPr/>
        <p:txBody>
          <a:bodyPr/>
          <a:lstStyle/>
          <a:p>
            <a:r>
              <a:rPr lang="de-DE"/>
              <a:t>Personalversammlung ÖPR Böblingen 19.03.2019</a:t>
            </a:r>
          </a:p>
        </p:txBody>
      </p:sp>
      <p:sp>
        <p:nvSpPr>
          <p:cNvPr id="7" name="Foliennummernplatzhalter 6">
            <a:extLst>
              <a:ext uri="{FF2B5EF4-FFF2-40B4-BE49-F238E27FC236}">
                <a16:creationId xmlns:a16="http://schemas.microsoft.com/office/drawing/2014/main" id="{F880BBFF-F8A8-4284-9D38-60F2CDD347B9}"/>
              </a:ext>
            </a:extLst>
          </p:cNvPr>
          <p:cNvSpPr>
            <a:spLocks noGrp="1"/>
          </p:cNvSpPr>
          <p:nvPr>
            <p:ph type="sldNum" sz="quarter" idx="12"/>
          </p:nvPr>
        </p:nvSpPr>
        <p:spPr/>
        <p:txBody>
          <a:bodyPr/>
          <a:lstStyle/>
          <a:p>
            <a:fld id="{6BCAEDBF-92F3-4F06-A591-8BA6FEFB5079}" type="slidenum">
              <a:rPr lang="de-DE" smtClean="0"/>
              <a:t>‹Nr.›</a:t>
            </a:fld>
            <a:endParaRPr lang="de-DE"/>
          </a:p>
        </p:txBody>
      </p:sp>
    </p:spTree>
    <p:extLst>
      <p:ext uri="{BB962C8B-B14F-4D97-AF65-F5344CB8AC3E}">
        <p14:creationId xmlns:p14="http://schemas.microsoft.com/office/powerpoint/2010/main" val="171009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62D6B7E-EDC4-4756-85D7-1BD2A9C3B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D114D4C-E604-4364-B980-DA84976A2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263103F-A260-4704-B852-BC12A77FD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D0BD8-9D80-4D96-A782-B6E53AB2E5A6}" type="datetime1">
              <a:rPr lang="de-DE" smtClean="0"/>
              <a:t>18.03.2019</a:t>
            </a:fld>
            <a:endParaRPr lang="de-DE"/>
          </a:p>
        </p:txBody>
      </p:sp>
      <p:sp>
        <p:nvSpPr>
          <p:cNvPr id="5" name="Fußzeilenplatzhalter 4">
            <a:extLst>
              <a:ext uri="{FF2B5EF4-FFF2-40B4-BE49-F238E27FC236}">
                <a16:creationId xmlns:a16="http://schemas.microsoft.com/office/drawing/2014/main" id="{2809D1C1-A504-4DAC-925C-8EF21548A5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Personalversammlung ÖPR Böblingen 19.03.2019</a:t>
            </a:r>
          </a:p>
        </p:txBody>
      </p:sp>
      <p:sp>
        <p:nvSpPr>
          <p:cNvPr id="6" name="Foliennummernplatzhalter 5">
            <a:extLst>
              <a:ext uri="{FF2B5EF4-FFF2-40B4-BE49-F238E27FC236}">
                <a16:creationId xmlns:a16="http://schemas.microsoft.com/office/drawing/2014/main" id="{65225E1D-58BC-42E3-95D1-1050CD828D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AEDBF-92F3-4F06-A591-8BA6FEFB5079}" type="slidenum">
              <a:rPr lang="de-DE" smtClean="0"/>
              <a:t>‹Nr.›</a:t>
            </a:fld>
            <a:endParaRPr lang="de-DE"/>
          </a:p>
        </p:txBody>
      </p:sp>
    </p:spTree>
    <p:extLst>
      <p:ext uri="{BB962C8B-B14F-4D97-AF65-F5344CB8AC3E}">
        <p14:creationId xmlns:p14="http://schemas.microsoft.com/office/powerpoint/2010/main" val="1817310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uk-bw.d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DF430-7CB5-499F-91C9-83B5A41719ED}"/>
              </a:ext>
            </a:extLst>
          </p:cNvPr>
          <p:cNvSpPr>
            <a:spLocks noGrp="1"/>
          </p:cNvSpPr>
          <p:nvPr>
            <p:ph type="ctrTitle"/>
          </p:nvPr>
        </p:nvSpPr>
        <p:spPr>
          <a:xfrm>
            <a:off x="2181224" y="523875"/>
            <a:ext cx="8486775" cy="2986088"/>
          </a:xfrm>
        </p:spPr>
        <p:txBody>
          <a:bodyPr>
            <a:normAutofit/>
          </a:bodyPr>
          <a:lstStyle/>
          <a:p>
            <a:r>
              <a:rPr lang="de-DE" sz="6600" dirty="0">
                <a:solidFill>
                  <a:srgbClr val="002060"/>
                </a:solidFill>
              </a:rPr>
              <a:t>Kompetent im Schulalltag - Rechte und Möglichkeiten</a:t>
            </a:r>
          </a:p>
        </p:txBody>
      </p:sp>
      <p:sp>
        <p:nvSpPr>
          <p:cNvPr id="3" name="Untertitel 2">
            <a:extLst>
              <a:ext uri="{FF2B5EF4-FFF2-40B4-BE49-F238E27FC236}">
                <a16:creationId xmlns:a16="http://schemas.microsoft.com/office/drawing/2014/main" id="{7D391F97-1570-402E-9065-8F1AFFC753D2}"/>
              </a:ext>
            </a:extLst>
          </p:cNvPr>
          <p:cNvSpPr>
            <a:spLocks noGrp="1"/>
          </p:cNvSpPr>
          <p:nvPr>
            <p:ph type="subTitle" idx="1"/>
          </p:nvPr>
        </p:nvSpPr>
        <p:spPr/>
        <p:txBody>
          <a:bodyPr>
            <a:normAutofit/>
          </a:bodyPr>
          <a:lstStyle/>
          <a:p>
            <a:r>
              <a:rPr lang="de-DE" sz="4000" b="1" dirty="0"/>
              <a:t>Wie hilft mir rechtliches Wissen im Schulalltag?</a:t>
            </a:r>
          </a:p>
        </p:txBody>
      </p:sp>
      <p:pic>
        <p:nvPicPr>
          <p:cNvPr id="6" name="Grafik 5">
            <a:extLst>
              <a:ext uri="{FF2B5EF4-FFF2-40B4-BE49-F238E27FC236}">
                <a16:creationId xmlns:a16="http://schemas.microsoft.com/office/drawing/2014/main" id="{86734E85-5D6A-4EB6-9E76-E856E5FD4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66" y="239713"/>
            <a:ext cx="1764897" cy="2076450"/>
          </a:xfrm>
          <a:prstGeom prst="rect">
            <a:avLst/>
          </a:prstGeom>
        </p:spPr>
      </p:pic>
    </p:spTree>
    <p:extLst>
      <p:ext uri="{BB962C8B-B14F-4D97-AF65-F5344CB8AC3E}">
        <p14:creationId xmlns:p14="http://schemas.microsoft.com/office/powerpoint/2010/main" val="289004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FC4110-5597-4472-B25A-4AA0CFA358EE}"/>
              </a:ext>
            </a:extLst>
          </p:cNvPr>
          <p:cNvSpPr>
            <a:spLocks noGrp="1"/>
          </p:cNvSpPr>
          <p:nvPr>
            <p:ph type="title"/>
          </p:nvPr>
        </p:nvSpPr>
        <p:spPr/>
        <p:txBody>
          <a:bodyPr/>
          <a:lstStyle/>
          <a:p>
            <a:r>
              <a:rPr lang="de-DE" dirty="0">
                <a:solidFill>
                  <a:srgbClr val="002060"/>
                </a:solidFill>
              </a:rPr>
              <a:t>Aber muss jeder Schüler mit? </a:t>
            </a:r>
            <a:br>
              <a:rPr lang="de-DE" dirty="0">
                <a:solidFill>
                  <a:srgbClr val="002060"/>
                </a:solidFill>
              </a:rPr>
            </a:br>
            <a:r>
              <a:rPr lang="de-DE" dirty="0">
                <a:solidFill>
                  <a:srgbClr val="002060"/>
                </a:solidFill>
              </a:rPr>
              <a:t>Wer entscheidet? Wer macht die Aufsicht?</a:t>
            </a:r>
          </a:p>
        </p:txBody>
      </p:sp>
      <p:sp>
        <p:nvSpPr>
          <p:cNvPr id="3" name="Inhaltsplatzhalter 2">
            <a:extLst>
              <a:ext uri="{FF2B5EF4-FFF2-40B4-BE49-F238E27FC236}">
                <a16:creationId xmlns:a16="http://schemas.microsoft.com/office/drawing/2014/main" id="{8DE14D5A-22E4-4405-A002-ABFA26E3698E}"/>
              </a:ext>
            </a:extLst>
          </p:cNvPr>
          <p:cNvSpPr>
            <a:spLocks noGrp="1"/>
          </p:cNvSpPr>
          <p:nvPr>
            <p:ph idx="1"/>
          </p:nvPr>
        </p:nvSpPr>
        <p:spPr/>
        <p:txBody>
          <a:bodyPr>
            <a:normAutofit lnSpcReduction="10000"/>
          </a:bodyPr>
          <a:lstStyle/>
          <a:p>
            <a:r>
              <a:rPr lang="de-DE" altLang="de-DE" dirty="0">
                <a:latin typeface="Arial" panose="020B0604020202020204" pitchFamily="34" charset="0"/>
                <a:cs typeface="Arial" panose="020B0604020202020204" pitchFamily="34" charset="0"/>
              </a:rPr>
              <a:t>§ 1631 BGB: „</a:t>
            </a:r>
            <a:r>
              <a:rPr lang="de-DE" altLang="de-DE" u="sng" dirty="0">
                <a:latin typeface="Arial" panose="020B0604020202020204" pitchFamily="34" charset="0"/>
                <a:cs typeface="Arial" panose="020B0604020202020204" pitchFamily="34" charset="0"/>
              </a:rPr>
              <a:t>Die Personensorge</a:t>
            </a:r>
            <a:r>
              <a:rPr lang="de-DE" altLang="de-DE" dirty="0">
                <a:latin typeface="Arial" panose="020B0604020202020204" pitchFamily="34" charset="0"/>
                <a:cs typeface="Arial" panose="020B0604020202020204" pitchFamily="34" charset="0"/>
              </a:rPr>
              <a:t> umfasst insbesondere das Recht und die Pflicht, das Kind zu pflegen, zu erziehen, zu beaufsichtigen und seinen Aufenthalt zu bestimmen.“</a:t>
            </a:r>
          </a:p>
          <a:p>
            <a:r>
              <a:rPr lang="de-DE" altLang="de-DE" dirty="0">
                <a:latin typeface="Arial" panose="020B0604020202020204" pitchFamily="34" charset="0"/>
                <a:cs typeface="Arial" panose="020B0604020202020204" pitchFamily="34" charset="0"/>
              </a:rPr>
              <a:t>§ 832 BGB Aufsichtspflichtige haftet für Schäden, die von Minderjährigen einem Dritten zugefügt werden</a:t>
            </a:r>
          </a:p>
          <a:p>
            <a:r>
              <a:rPr lang="de-DE" altLang="de-DE" dirty="0">
                <a:latin typeface="Arial" panose="020B0604020202020204" pitchFamily="34" charset="0"/>
                <a:cs typeface="Arial" panose="020B0604020202020204" pitchFamily="34" charset="0"/>
              </a:rPr>
              <a:t>Wie die Eltern ist also auch die Schule wegen des </a:t>
            </a:r>
            <a:r>
              <a:rPr lang="de-DE" altLang="de-DE" dirty="0" err="1">
                <a:latin typeface="Arial" panose="020B0604020202020204" pitchFamily="34" charset="0"/>
                <a:cs typeface="Arial" panose="020B0604020202020204" pitchFamily="34" charset="0"/>
              </a:rPr>
              <a:t>Minderjährigenschutzes</a:t>
            </a:r>
            <a:r>
              <a:rPr lang="de-DE" altLang="de-DE" dirty="0">
                <a:latin typeface="Arial" panose="020B0604020202020204" pitchFamily="34" charset="0"/>
                <a:cs typeface="Arial" panose="020B0604020202020204" pitchFamily="34" charset="0"/>
              </a:rPr>
              <a:t> verpflichtet, die Kinder / Jugendlichen (Schüler/innen) zu beaufsichtigen.</a:t>
            </a:r>
          </a:p>
          <a:p>
            <a:r>
              <a:rPr lang="de-DE" altLang="de-DE" dirty="0">
                <a:latin typeface="Arial" panose="020B0604020202020204" pitchFamily="34" charset="0"/>
                <a:cs typeface="Arial" panose="020B0604020202020204" pitchFamily="34" charset="0"/>
              </a:rPr>
              <a:t>Die Beaufsichtigung dient  dem Schutz des Kindes (Sach- und Personenschaden) dem Schutz Dritter (vor Gefährdung durch das Kind): Sach- und Personenschaden</a:t>
            </a:r>
          </a:p>
          <a:p>
            <a:endParaRPr lang="de-DE" dirty="0"/>
          </a:p>
        </p:txBody>
      </p:sp>
      <p:sp>
        <p:nvSpPr>
          <p:cNvPr id="4" name="Fußzeilenplatzhalter 3">
            <a:extLst>
              <a:ext uri="{FF2B5EF4-FFF2-40B4-BE49-F238E27FC236}">
                <a16:creationId xmlns:a16="http://schemas.microsoft.com/office/drawing/2014/main" id="{902F27A1-F2F8-402C-B58C-312734F07FA1}"/>
              </a:ext>
            </a:extLst>
          </p:cNvPr>
          <p:cNvSpPr>
            <a:spLocks noGrp="1"/>
          </p:cNvSpPr>
          <p:nvPr>
            <p:ph type="ftr" sz="quarter" idx="11"/>
          </p:nvPr>
        </p:nvSpPr>
        <p:spPr/>
        <p:txBody>
          <a:bodyPr/>
          <a:lstStyle/>
          <a:p>
            <a:r>
              <a:rPr lang="de-DE"/>
              <a:t>Personalversammlung ÖPR Böblingen 19.03.2019</a:t>
            </a:r>
          </a:p>
        </p:txBody>
      </p:sp>
      <p:sp>
        <p:nvSpPr>
          <p:cNvPr id="5" name="Foliennummernplatzhalter 4">
            <a:extLst>
              <a:ext uri="{FF2B5EF4-FFF2-40B4-BE49-F238E27FC236}">
                <a16:creationId xmlns:a16="http://schemas.microsoft.com/office/drawing/2014/main" id="{31A663DC-5BA6-49B3-A27F-234BC1EC03F3}"/>
              </a:ext>
            </a:extLst>
          </p:cNvPr>
          <p:cNvSpPr>
            <a:spLocks noGrp="1"/>
          </p:cNvSpPr>
          <p:nvPr>
            <p:ph type="sldNum" sz="quarter" idx="12"/>
          </p:nvPr>
        </p:nvSpPr>
        <p:spPr/>
        <p:txBody>
          <a:bodyPr/>
          <a:lstStyle/>
          <a:p>
            <a:fld id="{6BCAEDBF-92F3-4F06-A591-8BA6FEFB5079}" type="slidenum">
              <a:rPr lang="de-DE" smtClean="0"/>
              <a:t>10</a:t>
            </a:fld>
            <a:endParaRPr lang="de-DE"/>
          </a:p>
        </p:txBody>
      </p:sp>
    </p:spTree>
    <p:extLst>
      <p:ext uri="{BB962C8B-B14F-4D97-AF65-F5344CB8AC3E}">
        <p14:creationId xmlns:p14="http://schemas.microsoft.com/office/powerpoint/2010/main" val="399574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DA905-345C-4358-81CA-41425B9FFDF3}"/>
              </a:ext>
            </a:extLst>
          </p:cNvPr>
          <p:cNvSpPr>
            <a:spLocks noGrp="1"/>
          </p:cNvSpPr>
          <p:nvPr>
            <p:ph type="title"/>
          </p:nvPr>
        </p:nvSpPr>
        <p:spPr/>
        <p:txBody>
          <a:bodyPr/>
          <a:lstStyle/>
          <a:p>
            <a:r>
              <a:rPr lang="de-DE" b="1" dirty="0">
                <a:solidFill>
                  <a:srgbClr val="002060"/>
                </a:solidFill>
              </a:rPr>
              <a:t>Wer hat die Aufsicht? Und wenn ich die Verantwortung nicht übernehmen kann? </a:t>
            </a:r>
          </a:p>
        </p:txBody>
      </p:sp>
      <p:sp>
        <p:nvSpPr>
          <p:cNvPr id="3" name="Inhaltsplatzhalter 2">
            <a:extLst>
              <a:ext uri="{FF2B5EF4-FFF2-40B4-BE49-F238E27FC236}">
                <a16:creationId xmlns:a16="http://schemas.microsoft.com/office/drawing/2014/main" id="{980CBEA3-515F-46C8-883D-000B665ED133}"/>
              </a:ext>
            </a:extLst>
          </p:cNvPr>
          <p:cNvSpPr>
            <a:spLocks noGrp="1"/>
          </p:cNvSpPr>
          <p:nvPr>
            <p:ph idx="1"/>
          </p:nvPr>
        </p:nvSpPr>
        <p:spPr/>
        <p:txBody>
          <a:bodyPr>
            <a:normAutofit fontScale="92500"/>
          </a:bodyPr>
          <a:lstStyle/>
          <a:p>
            <a:r>
              <a:rPr lang="de-DE" altLang="de-DE" dirty="0"/>
              <a:t>Jede Lehrkraft!</a:t>
            </a:r>
          </a:p>
          <a:p>
            <a:r>
              <a:rPr lang="de-DE" altLang="de-DE" dirty="0"/>
              <a:t>Lehrkraft, der der Schüler in der jeweiligen Situation (Unterricht, Schullandheim etc.) anvertraut ist.</a:t>
            </a:r>
          </a:p>
          <a:p>
            <a:r>
              <a:rPr lang="de-DE" altLang="de-DE" dirty="0"/>
              <a:t>Lehrkraft, die vom Schulleiter für die Aufsicht gezielt eingesetzt wird.</a:t>
            </a:r>
          </a:p>
          <a:p>
            <a:r>
              <a:rPr lang="de-DE" altLang="de-DE" dirty="0"/>
              <a:t>Jede Lehrkraft, die zufällig Schüler in einer Gefährdungssituation (z.B. Rauferei) antrifft.</a:t>
            </a:r>
          </a:p>
          <a:p>
            <a:r>
              <a:rPr lang="de-DE" altLang="de-DE" dirty="0"/>
              <a:t>andere Personen (Schüler, Eltern) nur in Hilfsfunktion, nach Einweisung, niemals eigenverantwortlich, sorgfältig ausgesucht</a:t>
            </a:r>
          </a:p>
          <a:p>
            <a:r>
              <a:rPr lang="de-DE" b="1" dirty="0"/>
              <a:t>Generell müssen die Eltern über den Ausschluss von einer schulischen Veranstaltung (rechtzeitig) informiert und angehört werden</a:t>
            </a:r>
          </a:p>
        </p:txBody>
      </p:sp>
      <p:sp>
        <p:nvSpPr>
          <p:cNvPr id="4" name="Fußzeilenplatzhalter 3">
            <a:extLst>
              <a:ext uri="{FF2B5EF4-FFF2-40B4-BE49-F238E27FC236}">
                <a16:creationId xmlns:a16="http://schemas.microsoft.com/office/drawing/2014/main" id="{87A253B3-8A61-4DB7-BDF7-A0EC63B6A8D1}"/>
              </a:ext>
            </a:extLst>
          </p:cNvPr>
          <p:cNvSpPr>
            <a:spLocks noGrp="1"/>
          </p:cNvSpPr>
          <p:nvPr>
            <p:ph type="ftr" sz="quarter" idx="11"/>
          </p:nvPr>
        </p:nvSpPr>
        <p:spPr/>
        <p:txBody>
          <a:bodyPr/>
          <a:lstStyle/>
          <a:p>
            <a:r>
              <a:rPr lang="de-DE"/>
              <a:t>Personalversammlung ÖPR Böblingen 19.03.2019</a:t>
            </a:r>
          </a:p>
        </p:txBody>
      </p:sp>
      <p:sp>
        <p:nvSpPr>
          <p:cNvPr id="5" name="Foliennummernplatzhalter 4">
            <a:extLst>
              <a:ext uri="{FF2B5EF4-FFF2-40B4-BE49-F238E27FC236}">
                <a16:creationId xmlns:a16="http://schemas.microsoft.com/office/drawing/2014/main" id="{A7D346D3-D262-4FEB-9803-046F55653C4D}"/>
              </a:ext>
            </a:extLst>
          </p:cNvPr>
          <p:cNvSpPr>
            <a:spLocks noGrp="1"/>
          </p:cNvSpPr>
          <p:nvPr>
            <p:ph type="sldNum" sz="quarter" idx="12"/>
          </p:nvPr>
        </p:nvSpPr>
        <p:spPr/>
        <p:txBody>
          <a:bodyPr/>
          <a:lstStyle/>
          <a:p>
            <a:fld id="{6BCAEDBF-92F3-4F06-A591-8BA6FEFB5079}" type="slidenum">
              <a:rPr lang="de-DE" smtClean="0"/>
              <a:t>11</a:t>
            </a:fld>
            <a:endParaRPr lang="de-DE"/>
          </a:p>
        </p:txBody>
      </p:sp>
    </p:spTree>
    <p:extLst>
      <p:ext uri="{BB962C8B-B14F-4D97-AF65-F5344CB8AC3E}">
        <p14:creationId xmlns:p14="http://schemas.microsoft.com/office/powerpoint/2010/main" val="32302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feld 2">
            <a:extLst>
              <a:ext uri="{FF2B5EF4-FFF2-40B4-BE49-F238E27FC236}">
                <a16:creationId xmlns:a16="http://schemas.microsoft.com/office/drawing/2014/main" id="{B79F2394-BDC5-4EA3-9653-5AAAC0D6A81B}"/>
              </a:ext>
            </a:extLst>
          </p:cNvPr>
          <p:cNvSpPr txBox="1">
            <a:spLocks noChangeArrowheads="1"/>
          </p:cNvSpPr>
          <p:nvPr/>
        </p:nvSpPr>
        <p:spPr bwMode="auto">
          <a:xfrm>
            <a:off x="603682" y="357189"/>
            <a:ext cx="109550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de-DE" altLang="de-DE" sz="4000" b="1" dirty="0">
                <a:solidFill>
                  <a:srgbClr val="002060"/>
                </a:solidFill>
                <a:latin typeface="+mn-lt"/>
              </a:rPr>
              <a:t>Erziehungs- und Ordnungsmaßnahmen (§ 90 </a:t>
            </a:r>
            <a:r>
              <a:rPr lang="de-DE" altLang="de-DE" sz="4000" b="1" dirty="0" err="1">
                <a:solidFill>
                  <a:srgbClr val="002060"/>
                </a:solidFill>
                <a:latin typeface="+mn-lt"/>
              </a:rPr>
              <a:t>SchG</a:t>
            </a:r>
            <a:r>
              <a:rPr lang="de-DE" altLang="de-DE" sz="4000" b="1" dirty="0">
                <a:solidFill>
                  <a:srgbClr val="002060"/>
                </a:solidFill>
                <a:latin typeface="+mn-lt"/>
              </a:rPr>
              <a:t>)</a:t>
            </a:r>
          </a:p>
        </p:txBody>
      </p:sp>
      <p:sp>
        <p:nvSpPr>
          <p:cNvPr id="7172" name="Textfeld 3">
            <a:extLst>
              <a:ext uri="{FF2B5EF4-FFF2-40B4-BE49-F238E27FC236}">
                <a16:creationId xmlns:a16="http://schemas.microsoft.com/office/drawing/2014/main" id="{114BADE5-778A-4193-AE0F-86F137F5CDF5}"/>
              </a:ext>
            </a:extLst>
          </p:cNvPr>
          <p:cNvSpPr txBox="1">
            <a:spLocks noChangeArrowheads="1"/>
          </p:cNvSpPr>
          <p:nvPr/>
        </p:nvSpPr>
        <p:spPr bwMode="auto">
          <a:xfrm>
            <a:off x="752474" y="1223633"/>
            <a:ext cx="10821879" cy="1323439"/>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de-DE" altLang="de-DE" sz="2000" b="1" dirty="0">
                <a:latin typeface="+mn-lt"/>
              </a:rPr>
              <a:t>Aufklärung des Sachverhalts, Ermessenausübung (keine starre Strafzumessung!) </a:t>
            </a:r>
          </a:p>
          <a:p>
            <a:pPr eaLnBrk="1" hangingPunct="1"/>
            <a:r>
              <a:rPr lang="de-DE" altLang="de-DE" sz="2000" b="1" dirty="0">
                <a:latin typeface="+mn-lt"/>
              </a:rPr>
              <a:t>Zweck:  Verwirklichung Erziehungs- und Bildungsauftrag der Schule</a:t>
            </a:r>
            <a:br>
              <a:rPr lang="de-DE" altLang="de-DE" sz="2000" b="1" dirty="0">
                <a:latin typeface="+mn-lt"/>
              </a:rPr>
            </a:br>
            <a:r>
              <a:rPr lang="de-DE" altLang="de-DE" sz="2000" b="1" dirty="0">
                <a:latin typeface="+mn-lt"/>
              </a:rPr>
              <a:t>               Erfüllung der Schulbesuchsverordnung</a:t>
            </a:r>
            <a:br>
              <a:rPr lang="de-DE" altLang="de-DE" sz="2000" b="1" dirty="0">
                <a:latin typeface="+mn-lt"/>
              </a:rPr>
            </a:br>
            <a:r>
              <a:rPr lang="de-DE" altLang="de-DE" sz="2000" b="1" dirty="0">
                <a:latin typeface="+mn-lt"/>
              </a:rPr>
              <a:t>               Schutz von Personen und Sachen – Opferschutz vor Täterschutz</a:t>
            </a:r>
          </a:p>
        </p:txBody>
      </p:sp>
      <p:sp>
        <p:nvSpPr>
          <p:cNvPr id="5" name="Pfeil nach unten 4">
            <a:extLst>
              <a:ext uri="{FF2B5EF4-FFF2-40B4-BE49-F238E27FC236}">
                <a16:creationId xmlns:a16="http://schemas.microsoft.com/office/drawing/2014/main" id="{12626D08-4EE6-4DB6-A9B2-2C106EBB46B2}"/>
              </a:ext>
            </a:extLst>
          </p:cNvPr>
          <p:cNvSpPr/>
          <p:nvPr/>
        </p:nvSpPr>
        <p:spPr>
          <a:xfrm>
            <a:off x="5953125" y="2522213"/>
            <a:ext cx="285750"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174" name="Textfeld 6">
            <a:extLst>
              <a:ext uri="{FF2B5EF4-FFF2-40B4-BE49-F238E27FC236}">
                <a16:creationId xmlns:a16="http://schemas.microsoft.com/office/drawing/2014/main" id="{AF64A19C-9A8D-43E5-BFBC-0A6F35828F1C}"/>
              </a:ext>
            </a:extLst>
          </p:cNvPr>
          <p:cNvSpPr txBox="1">
            <a:spLocks noChangeArrowheads="1"/>
          </p:cNvSpPr>
          <p:nvPr/>
        </p:nvSpPr>
        <p:spPr bwMode="auto">
          <a:xfrm>
            <a:off x="736846" y="2857501"/>
            <a:ext cx="10821879" cy="40011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de-DE" altLang="de-DE" sz="2000" dirty="0">
                <a:latin typeface="+mn-lt"/>
              </a:rPr>
              <a:t>Anhörung des Betroffenen (immer! Nachweis)</a:t>
            </a:r>
          </a:p>
        </p:txBody>
      </p:sp>
      <p:sp>
        <p:nvSpPr>
          <p:cNvPr id="8" name="Pfeil nach unten 7">
            <a:extLst>
              <a:ext uri="{FF2B5EF4-FFF2-40B4-BE49-F238E27FC236}">
                <a16:creationId xmlns:a16="http://schemas.microsoft.com/office/drawing/2014/main" id="{AF0F66A7-0010-416C-9A95-2B79A268D4B1}"/>
              </a:ext>
            </a:extLst>
          </p:cNvPr>
          <p:cNvSpPr/>
          <p:nvPr/>
        </p:nvSpPr>
        <p:spPr>
          <a:xfrm>
            <a:off x="5854700" y="3429000"/>
            <a:ext cx="484188"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176" name="Textfeld 8">
            <a:extLst>
              <a:ext uri="{FF2B5EF4-FFF2-40B4-BE49-F238E27FC236}">
                <a16:creationId xmlns:a16="http://schemas.microsoft.com/office/drawing/2014/main" id="{CB5D0097-4183-4031-B21C-D6670D80F9CC}"/>
              </a:ext>
            </a:extLst>
          </p:cNvPr>
          <p:cNvSpPr txBox="1">
            <a:spLocks noChangeArrowheads="1"/>
          </p:cNvSpPr>
          <p:nvPr/>
        </p:nvSpPr>
        <p:spPr bwMode="auto">
          <a:xfrm>
            <a:off x="736847" y="3786189"/>
            <a:ext cx="10955044" cy="70788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de-DE" altLang="de-DE" sz="2000" dirty="0">
                <a:latin typeface="+mn-lt"/>
              </a:rPr>
              <a:t>Anhörung der Erziehungsberechtigten (Nachweis) und der Klassenkonferenz wo vorgeschrieben</a:t>
            </a:r>
            <a:r>
              <a:rPr lang="de-DE" altLang="de-DE" dirty="0"/>
              <a:t>.</a:t>
            </a:r>
          </a:p>
          <a:p>
            <a:pPr eaLnBrk="1" hangingPunct="1"/>
            <a:r>
              <a:rPr lang="de-DE" altLang="de-DE" sz="2000" dirty="0">
                <a:latin typeface="+mn-lt"/>
              </a:rPr>
              <a:t>Bei  Schulausschluss auf Beteiligungsrecht der Schulkonferenz hinweisen</a:t>
            </a:r>
          </a:p>
        </p:txBody>
      </p:sp>
      <p:sp>
        <p:nvSpPr>
          <p:cNvPr id="10" name="Pfeil nach unten 9">
            <a:extLst>
              <a:ext uri="{FF2B5EF4-FFF2-40B4-BE49-F238E27FC236}">
                <a16:creationId xmlns:a16="http://schemas.microsoft.com/office/drawing/2014/main" id="{8F16E9EA-2E73-4367-9329-FC4C09D6FD27}"/>
              </a:ext>
            </a:extLst>
          </p:cNvPr>
          <p:cNvSpPr/>
          <p:nvPr/>
        </p:nvSpPr>
        <p:spPr>
          <a:xfrm>
            <a:off x="5775325" y="4429126"/>
            <a:ext cx="642938"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178" name="Textfeld 11">
            <a:extLst>
              <a:ext uri="{FF2B5EF4-FFF2-40B4-BE49-F238E27FC236}">
                <a16:creationId xmlns:a16="http://schemas.microsoft.com/office/drawing/2014/main" id="{7A34912A-80E2-4491-829F-86061A95F72D}"/>
              </a:ext>
            </a:extLst>
          </p:cNvPr>
          <p:cNvSpPr txBox="1">
            <a:spLocks noChangeArrowheads="1"/>
          </p:cNvSpPr>
          <p:nvPr/>
        </p:nvSpPr>
        <p:spPr bwMode="auto">
          <a:xfrm>
            <a:off x="736846" y="5050037"/>
            <a:ext cx="10892901" cy="40011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r>
              <a:rPr lang="de-DE" altLang="de-DE" sz="2000" dirty="0">
                <a:latin typeface="+mn-lt"/>
              </a:rPr>
              <a:t>Verfügen (mit Rechtsmittelbelehrung!)</a:t>
            </a:r>
          </a:p>
        </p:txBody>
      </p:sp>
      <p:sp>
        <p:nvSpPr>
          <p:cNvPr id="3" name="Foliennummernplatzhalter 2">
            <a:extLst>
              <a:ext uri="{FF2B5EF4-FFF2-40B4-BE49-F238E27FC236}">
                <a16:creationId xmlns:a16="http://schemas.microsoft.com/office/drawing/2014/main" id="{B6054454-8A2D-4959-AE3E-5475A7BAF79F}"/>
              </a:ext>
            </a:extLst>
          </p:cNvPr>
          <p:cNvSpPr>
            <a:spLocks noGrp="1"/>
          </p:cNvSpPr>
          <p:nvPr>
            <p:ph type="sldNum" sz="quarter" idx="12"/>
          </p:nvPr>
        </p:nvSpPr>
        <p:spPr/>
        <p:txBody>
          <a:bodyPr/>
          <a:lstStyle/>
          <a:p>
            <a:fld id="{6BCAEDBF-92F3-4F06-A591-8BA6FEFB5079}" type="slidenum">
              <a:rPr lang="de-DE" smtClean="0"/>
              <a:t>12</a:t>
            </a:fld>
            <a:endParaRPr lang="de-DE"/>
          </a:p>
        </p:txBody>
      </p:sp>
      <p:sp>
        <p:nvSpPr>
          <p:cNvPr id="4" name="Fußzeilenplatzhalter 3">
            <a:extLst>
              <a:ext uri="{FF2B5EF4-FFF2-40B4-BE49-F238E27FC236}">
                <a16:creationId xmlns:a16="http://schemas.microsoft.com/office/drawing/2014/main" id="{EC23374C-D8B3-459D-898F-A8381C2B753A}"/>
              </a:ext>
            </a:extLst>
          </p:cNvPr>
          <p:cNvSpPr>
            <a:spLocks noGrp="1"/>
          </p:cNvSpPr>
          <p:nvPr>
            <p:ph type="ftr" sz="quarter" idx="11"/>
          </p:nvPr>
        </p:nvSpPr>
        <p:spPr/>
        <p:txBody>
          <a:bodyPr/>
          <a:lstStyle/>
          <a:p>
            <a:r>
              <a:rPr lang="de-DE"/>
              <a:t>Personalversammlung ÖPR Böblingen 19.03.2019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6129E-F6F8-4662-9D3F-8891FC3115D3}"/>
              </a:ext>
            </a:extLst>
          </p:cNvPr>
          <p:cNvSpPr>
            <a:spLocks noGrp="1"/>
          </p:cNvSpPr>
          <p:nvPr>
            <p:ph type="title"/>
          </p:nvPr>
        </p:nvSpPr>
        <p:spPr/>
        <p:txBody>
          <a:bodyPr>
            <a:normAutofit/>
          </a:bodyPr>
          <a:lstStyle/>
          <a:p>
            <a:r>
              <a:rPr lang="de-DE" sz="4000" b="1" dirty="0" err="1">
                <a:solidFill>
                  <a:srgbClr val="002060"/>
                </a:solidFill>
              </a:rPr>
              <a:t>Remonstrationsrecht</a:t>
            </a:r>
            <a:r>
              <a:rPr lang="de-DE" sz="4000" b="1" dirty="0">
                <a:solidFill>
                  <a:srgbClr val="002060"/>
                </a:solidFill>
              </a:rPr>
              <a:t> (Pflicht?)</a:t>
            </a:r>
            <a:r>
              <a:rPr lang="de-DE" sz="4000" dirty="0">
                <a:solidFill>
                  <a:srgbClr val="002060"/>
                </a:solidFill>
              </a:rPr>
              <a:t> (§ 36 BeamtStG)</a:t>
            </a:r>
          </a:p>
        </p:txBody>
      </p:sp>
      <p:sp>
        <p:nvSpPr>
          <p:cNvPr id="3" name="Inhaltsplatzhalter 2">
            <a:extLst>
              <a:ext uri="{FF2B5EF4-FFF2-40B4-BE49-F238E27FC236}">
                <a16:creationId xmlns:a16="http://schemas.microsoft.com/office/drawing/2014/main" id="{18C6F328-CBAC-4BF0-ACB6-862AF1530A54}"/>
              </a:ext>
            </a:extLst>
          </p:cNvPr>
          <p:cNvSpPr>
            <a:spLocks noGrp="1"/>
          </p:cNvSpPr>
          <p:nvPr>
            <p:ph idx="1"/>
          </p:nvPr>
        </p:nvSpPr>
        <p:spPr>
          <a:xfrm>
            <a:off x="838200" y="1473693"/>
            <a:ext cx="10515600" cy="4703270"/>
          </a:xfrm>
        </p:spPr>
        <p:txBody>
          <a:bodyPr>
            <a:normAutofit fontScale="70000" lnSpcReduction="20000"/>
          </a:bodyPr>
          <a:lstStyle/>
          <a:p>
            <a:pPr marL="0" indent="0">
              <a:buNone/>
            </a:pPr>
            <a:r>
              <a:rPr lang="de-DE" sz="3600" b="1" dirty="0"/>
              <a:t>§ 36 Beamtenstatusgesetz:  </a:t>
            </a:r>
          </a:p>
          <a:p>
            <a:pPr marL="0" indent="0">
              <a:buNone/>
            </a:pPr>
            <a:r>
              <a:rPr lang="de-DE" sz="3600" b="1" dirty="0"/>
              <a:t>Verantwortung für die Rechtmäßigkeit…..</a:t>
            </a:r>
          </a:p>
          <a:p>
            <a:pPr marL="0" indent="0">
              <a:buNone/>
            </a:pPr>
            <a:endParaRPr lang="de-DE" dirty="0"/>
          </a:p>
          <a:p>
            <a:pPr marL="0" indent="0">
              <a:buNone/>
            </a:pPr>
            <a:r>
              <a:rPr lang="de-DE" b="1" dirty="0"/>
              <a:t>Absatz 1</a:t>
            </a:r>
          </a:p>
          <a:p>
            <a:pPr marL="0" indent="0">
              <a:buNone/>
            </a:pPr>
            <a:r>
              <a:rPr lang="de-DE" dirty="0"/>
              <a:t>Beamtinnen und Beamte tragen für die Rechtmäßigkeit ihrer dienstlichen</a:t>
            </a:r>
            <a:br>
              <a:rPr lang="de-DE" dirty="0"/>
            </a:br>
            <a:r>
              <a:rPr lang="de-DE" dirty="0"/>
              <a:t>Handlungen die </a:t>
            </a:r>
            <a:r>
              <a:rPr lang="de-DE" dirty="0">
                <a:solidFill>
                  <a:srgbClr val="C00000"/>
                </a:solidFill>
              </a:rPr>
              <a:t>volle persönliche Verantwortung</a:t>
            </a:r>
            <a:r>
              <a:rPr lang="de-DE" dirty="0"/>
              <a:t>.</a:t>
            </a:r>
          </a:p>
          <a:p>
            <a:pPr marL="0" indent="0">
              <a:buNone/>
            </a:pPr>
            <a:endParaRPr lang="de-DE" dirty="0"/>
          </a:p>
          <a:p>
            <a:pPr marL="0" indent="0">
              <a:buNone/>
            </a:pPr>
            <a:r>
              <a:rPr lang="de-DE" b="1" dirty="0"/>
              <a:t>Absatz 2</a:t>
            </a:r>
            <a:br>
              <a:rPr lang="de-DE" dirty="0"/>
            </a:br>
            <a:r>
              <a:rPr lang="de-DE" dirty="0">
                <a:solidFill>
                  <a:srgbClr val="C00000"/>
                </a:solidFill>
              </a:rPr>
              <a:t>Bedenken</a:t>
            </a:r>
            <a:r>
              <a:rPr lang="de-DE" dirty="0"/>
              <a:t> gegen die Rechtmäßigkeit dienstlicher Anordnungen haben Beamtinnen und Beamte </a:t>
            </a:r>
            <a:r>
              <a:rPr lang="de-DE" dirty="0">
                <a:solidFill>
                  <a:srgbClr val="C00000"/>
                </a:solidFill>
              </a:rPr>
              <a:t>unverzüglich auf dem Dienstweg geltend zu machen</a:t>
            </a:r>
            <a:r>
              <a:rPr lang="de-DE" dirty="0"/>
              <a:t>. Wird die Anordnung aufrechterhalten, haben sie sich, wenn die Bedenken fortbestehen, </a:t>
            </a:r>
          </a:p>
          <a:p>
            <a:pPr marL="0" indent="0">
              <a:buNone/>
            </a:pPr>
            <a:r>
              <a:rPr lang="de-DE" dirty="0"/>
              <a:t>an </a:t>
            </a:r>
            <a:r>
              <a:rPr lang="de-DE" dirty="0">
                <a:solidFill>
                  <a:srgbClr val="C00000"/>
                </a:solidFill>
              </a:rPr>
              <a:t>die nächsthöhere Vorgesetzte oder den nächsthöheren Vorgesetzten</a:t>
            </a:r>
            <a:r>
              <a:rPr lang="de-DE" dirty="0"/>
              <a:t> zu wenden.</a:t>
            </a:r>
            <a:br>
              <a:rPr lang="de-DE" dirty="0"/>
            </a:br>
            <a:endParaRPr lang="de-DE" dirty="0"/>
          </a:p>
          <a:p>
            <a:pPr marL="0" indent="0">
              <a:buNone/>
            </a:pPr>
            <a:r>
              <a:rPr lang="de-DE" dirty="0"/>
              <a:t>Wird </a:t>
            </a:r>
            <a:r>
              <a:rPr lang="de-DE" dirty="0">
                <a:solidFill>
                  <a:srgbClr val="C00000"/>
                </a:solidFill>
              </a:rPr>
              <a:t>die Anordnung bestätigt, müssen die Beamtinnen und Beamten sie ausführen </a:t>
            </a:r>
            <a:r>
              <a:rPr lang="de-DE" dirty="0"/>
              <a:t>und sind </a:t>
            </a:r>
            <a:r>
              <a:rPr lang="de-DE" dirty="0">
                <a:solidFill>
                  <a:srgbClr val="C00000"/>
                </a:solidFill>
              </a:rPr>
              <a:t>von der eigenen Verantwortung befreit</a:t>
            </a:r>
            <a:r>
              <a:rPr lang="de-DE" dirty="0"/>
              <a:t>; die Bestätigung ist auf Verlangen schriftlich zu erteilen!</a:t>
            </a:r>
          </a:p>
          <a:p>
            <a:endParaRPr lang="de-DE" dirty="0"/>
          </a:p>
        </p:txBody>
      </p:sp>
      <p:sp>
        <p:nvSpPr>
          <p:cNvPr id="4" name="Fußzeilenplatzhalter 3">
            <a:extLst>
              <a:ext uri="{FF2B5EF4-FFF2-40B4-BE49-F238E27FC236}">
                <a16:creationId xmlns:a16="http://schemas.microsoft.com/office/drawing/2014/main" id="{3250A6BE-60BB-4D11-9155-6D4659E22FF7}"/>
              </a:ext>
            </a:extLst>
          </p:cNvPr>
          <p:cNvSpPr>
            <a:spLocks noGrp="1"/>
          </p:cNvSpPr>
          <p:nvPr>
            <p:ph type="ftr" sz="quarter" idx="11"/>
          </p:nvPr>
        </p:nvSpPr>
        <p:spPr/>
        <p:txBody>
          <a:bodyPr/>
          <a:lstStyle/>
          <a:p>
            <a:r>
              <a:rPr lang="de-DE"/>
              <a:t>Personalversammlung ÖPR Böblingen 19.03.2019</a:t>
            </a:r>
          </a:p>
        </p:txBody>
      </p:sp>
      <p:sp>
        <p:nvSpPr>
          <p:cNvPr id="5" name="Foliennummernplatzhalter 4">
            <a:extLst>
              <a:ext uri="{FF2B5EF4-FFF2-40B4-BE49-F238E27FC236}">
                <a16:creationId xmlns:a16="http://schemas.microsoft.com/office/drawing/2014/main" id="{0BDDC8D4-CD02-46AC-A7D7-C92C87D2E9AF}"/>
              </a:ext>
            </a:extLst>
          </p:cNvPr>
          <p:cNvSpPr>
            <a:spLocks noGrp="1"/>
          </p:cNvSpPr>
          <p:nvPr>
            <p:ph type="sldNum" sz="quarter" idx="12"/>
          </p:nvPr>
        </p:nvSpPr>
        <p:spPr/>
        <p:txBody>
          <a:bodyPr/>
          <a:lstStyle/>
          <a:p>
            <a:fld id="{6BCAEDBF-92F3-4F06-A591-8BA6FEFB5079}" type="slidenum">
              <a:rPr lang="de-DE" smtClean="0"/>
              <a:t>13</a:t>
            </a:fld>
            <a:endParaRPr lang="de-DE"/>
          </a:p>
        </p:txBody>
      </p:sp>
      <p:pic>
        <p:nvPicPr>
          <p:cNvPr id="6" name="Picture 7">
            <a:extLst>
              <a:ext uri="{FF2B5EF4-FFF2-40B4-BE49-F238E27FC236}">
                <a16:creationId xmlns:a16="http://schemas.microsoft.com/office/drawing/2014/main" id="{2C52FE56-8016-40FF-8124-9EA949B4A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5449" y="1204913"/>
            <a:ext cx="2638425" cy="272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061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87C7B-4327-438E-95BD-FA077BBFF8EB}"/>
              </a:ext>
            </a:extLst>
          </p:cNvPr>
          <p:cNvSpPr>
            <a:spLocks noGrp="1"/>
          </p:cNvSpPr>
          <p:nvPr>
            <p:ph type="title"/>
          </p:nvPr>
        </p:nvSpPr>
        <p:spPr/>
        <p:txBody>
          <a:bodyPr/>
          <a:lstStyle/>
          <a:p>
            <a:r>
              <a:rPr lang="de-DE" b="1" dirty="0">
                <a:solidFill>
                  <a:srgbClr val="002060"/>
                </a:solidFill>
              </a:rPr>
              <a:t>Das ist alles noch mehr Arbeit!</a:t>
            </a:r>
          </a:p>
        </p:txBody>
      </p:sp>
      <p:sp>
        <p:nvSpPr>
          <p:cNvPr id="3" name="Inhaltsplatzhalter 2">
            <a:extLst>
              <a:ext uri="{FF2B5EF4-FFF2-40B4-BE49-F238E27FC236}">
                <a16:creationId xmlns:a16="http://schemas.microsoft.com/office/drawing/2014/main" id="{0D35ED7D-E821-4040-9D97-1D4376EB43CD}"/>
              </a:ext>
            </a:extLst>
          </p:cNvPr>
          <p:cNvSpPr>
            <a:spLocks noGrp="1"/>
          </p:cNvSpPr>
          <p:nvPr>
            <p:ph idx="1"/>
          </p:nvPr>
        </p:nvSpPr>
        <p:spPr>
          <a:xfrm>
            <a:off x="838200" y="1438276"/>
            <a:ext cx="7080682" cy="4847114"/>
          </a:xfrm>
        </p:spPr>
        <p:txBody>
          <a:bodyPr/>
          <a:lstStyle/>
          <a:p>
            <a:r>
              <a:rPr lang="de-DE" dirty="0"/>
              <a:t>Anträge auf außerunterrichtliche Veranstaltungen</a:t>
            </a:r>
          </a:p>
          <a:p>
            <a:r>
              <a:rPr lang="de-DE" dirty="0"/>
              <a:t>Meldung eines Dienstunfalls immer sofort</a:t>
            </a:r>
          </a:p>
          <a:p>
            <a:r>
              <a:rPr lang="de-DE" dirty="0"/>
              <a:t>Meldung Schülerunfall immer sofort</a:t>
            </a:r>
          </a:p>
          <a:p>
            <a:r>
              <a:rPr lang="de-DE" dirty="0"/>
              <a:t>Dokumentation von Verstößen gegen Regeln im Klassenbuch</a:t>
            </a:r>
          </a:p>
          <a:p>
            <a:r>
              <a:rPr lang="de-DE" dirty="0"/>
              <a:t>Schriftliche </a:t>
            </a:r>
            <a:r>
              <a:rPr lang="de-DE" dirty="0" err="1"/>
              <a:t>Remonstration</a:t>
            </a:r>
            <a:r>
              <a:rPr lang="de-DE" dirty="0"/>
              <a:t> bei Bedenken</a:t>
            </a:r>
          </a:p>
          <a:p>
            <a:r>
              <a:rPr lang="de-DE" dirty="0"/>
              <a:t>Reisekosten innerhalb von 6 Monaten abrechnen</a:t>
            </a:r>
          </a:p>
          <a:p>
            <a:r>
              <a:rPr lang="de-DE" dirty="0"/>
              <a:t>KEIN BARGELD IN DER SCHULE!</a:t>
            </a:r>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DE90A4BB-5A2A-4730-8FEE-CC670CB3A7D6}"/>
              </a:ext>
            </a:extLst>
          </p:cNvPr>
          <p:cNvSpPr>
            <a:spLocks noGrp="1"/>
          </p:cNvSpPr>
          <p:nvPr>
            <p:ph type="ftr" sz="quarter" idx="11"/>
          </p:nvPr>
        </p:nvSpPr>
        <p:spPr/>
        <p:txBody>
          <a:bodyPr/>
          <a:lstStyle/>
          <a:p>
            <a:r>
              <a:rPr lang="de-DE"/>
              <a:t>Personalversammlung ÖPR Böblingen 19.03.2019</a:t>
            </a:r>
          </a:p>
        </p:txBody>
      </p:sp>
      <p:sp>
        <p:nvSpPr>
          <p:cNvPr id="5" name="Foliennummernplatzhalter 4">
            <a:extLst>
              <a:ext uri="{FF2B5EF4-FFF2-40B4-BE49-F238E27FC236}">
                <a16:creationId xmlns:a16="http://schemas.microsoft.com/office/drawing/2014/main" id="{3C6A07BC-A602-4EE8-9E77-30884103E4FF}"/>
              </a:ext>
            </a:extLst>
          </p:cNvPr>
          <p:cNvSpPr>
            <a:spLocks noGrp="1"/>
          </p:cNvSpPr>
          <p:nvPr>
            <p:ph type="sldNum" sz="quarter" idx="12"/>
          </p:nvPr>
        </p:nvSpPr>
        <p:spPr/>
        <p:txBody>
          <a:bodyPr/>
          <a:lstStyle/>
          <a:p>
            <a:fld id="{6BCAEDBF-92F3-4F06-A591-8BA6FEFB5079}" type="slidenum">
              <a:rPr lang="de-DE" smtClean="0"/>
              <a:t>14</a:t>
            </a:fld>
            <a:endParaRPr lang="de-DE"/>
          </a:p>
        </p:txBody>
      </p:sp>
      <p:pic>
        <p:nvPicPr>
          <p:cNvPr id="6" name="Picture 4" descr="smbesch">
            <a:extLst>
              <a:ext uri="{FF2B5EF4-FFF2-40B4-BE49-F238E27FC236}">
                <a16:creationId xmlns:a16="http://schemas.microsoft.com/office/drawing/2014/main" id="{CD0D0A00-B354-48EC-B770-017356451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2588" y="3603166"/>
            <a:ext cx="2538412" cy="3118309"/>
          </a:xfrm>
          <a:prstGeom prst="rect">
            <a:avLst/>
          </a:prstGeom>
          <a:noFill/>
          <a:extLst>
            <a:ext uri="{909E8E84-426E-40DD-AFC4-6F175D3DCCD1}">
              <a14:hiddenFill xmlns:a14="http://schemas.microsoft.com/office/drawing/2010/main">
                <a:solidFill>
                  <a:srgbClr val="FFFFFF"/>
                </a:solidFill>
              </a14:hiddenFill>
            </a:ext>
          </a:extLst>
        </p:spPr>
      </p:pic>
      <p:sp>
        <p:nvSpPr>
          <p:cNvPr id="7" name="Sprechblase: oval 6">
            <a:extLst>
              <a:ext uri="{FF2B5EF4-FFF2-40B4-BE49-F238E27FC236}">
                <a16:creationId xmlns:a16="http://schemas.microsoft.com/office/drawing/2014/main" id="{368E3A06-F604-4D60-80F9-872B67E509D2}"/>
              </a:ext>
            </a:extLst>
          </p:cNvPr>
          <p:cNvSpPr/>
          <p:nvPr/>
        </p:nvSpPr>
        <p:spPr>
          <a:xfrm>
            <a:off x="8260371" y="450012"/>
            <a:ext cx="3663518" cy="2644405"/>
          </a:xfrm>
          <a:prstGeom prst="wedgeEllipseCallout">
            <a:avLst>
              <a:gd name="adj1" fmla="val 12060"/>
              <a:gd name="adj2" fmla="val 8588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Anträge als Formular auf Schul-PC ablegen!</a:t>
            </a:r>
          </a:p>
          <a:p>
            <a:pPr algn="ctr"/>
            <a:r>
              <a:rPr lang="de-DE" sz="2000" b="1" dirty="0">
                <a:solidFill>
                  <a:schemeClr val="tx1"/>
                </a:solidFill>
              </a:rPr>
              <a:t>Beschlüsse als Checklisten! Standardisierte Elternbriefe….</a:t>
            </a:r>
          </a:p>
        </p:txBody>
      </p:sp>
    </p:spTree>
    <p:extLst>
      <p:ext uri="{BB962C8B-B14F-4D97-AF65-F5344CB8AC3E}">
        <p14:creationId xmlns:p14="http://schemas.microsoft.com/office/powerpoint/2010/main" val="2313844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6F156C3A-12A5-4857-9FB8-1C34FDEC4BBE}"/>
              </a:ext>
            </a:extLst>
          </p:cNvPr>
          <p:cNvSpPr>
            <a:spLocks noGrp="1"/>
          </p:cNvSpPr>
          <p:nvPr>
            <p:ph type="title" idx="4294967295"/>
          </p:nvPr>
        </p:nvSpPr>
        <p:spPr/>
        <p:txBody>
          <a:bodyPr/>
          <a:lstStyle/>
          <a:p>
            <a:pPr eaLnBrk="1" hangingPunct="1"/>
            <a:br>
              <a:rPr lang="de-DE" altLang="de-DE" sz="3200" b="1" dirty="0">
                <a:latin typeface="Tahoma" panose="020B0604030504040204" pitchFamily="34" charset="0"/>
                <a:cs typeface="Tahoma" panose="020B0604030504040204" pitchFamily="34" charset="0"/>
              </a:rPr>
            </a:br>
            <a:r>
              <a:rPr lang="de-DE" altLang="de-DE" sz="4000" b="1" dirty="0">
                <a:solidFill>
                  <a:srgbClr val="002060"/>
                </a:solidFill>
                <a:latin typeface="+mn-lt"/>
                <a:cs typeface="Tahoma" panose="020B0604030504040204" pitchFamily="34" charset="0"/>
              </a:rPr>
              <a:t>Arbeitszeit – Ich habe ohnehin keine Zeit!  </a:t>
            </a:r>
          </a:p>
        </p:txBody>
      </p:sp>
      <p:pic>
        <p:nvPicPr>
          <p:cNvPr id="51203" name="Picture 2">
            <a:extLst>
              <a:ext uri="{FF2B5EF4-FFF2-40B4-BE49-F238E27FC236}">
                <a16:creationId xmlns:a16="http://schemas.microsoft.com/office/drawing/2014/main" id="{F1B782E3-6177-4DFE-9A24-2545058FC04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127347" y="2559050"/>
            <a:ext cx="4895850" cy="3797300"/>
          </a:xfrm>
          <a:noFill/>
        </p:spPr>
      </p:pic>
      <p:sp>
        <p:nvSpPr>
          <p:cNvPr id="2" name="Foliennummernplatzhalter 1">
            <a:extLst>
              <a:ext uri="{FF2B5EF4-FFF2-40B4-BE49-F238E27FC236}">
                <a16:creationId xmlns:a16="http://schemas.microsoft.com/office/drawing/2014/main" id="{9D07CDF2-98B9-4614-BDC1-701080F42031}"/>
              </a:ext>
            </a:extLst>
          </p:cNvPr>
          <p:cNvSpPr>
            <a:spLocks noGrp="1"/>
          </p:cNvSpPr>
          <p:nvPr>
            <p:ph type="sldNum" sz="quarter" idx="12"/>
          </p:nvPr>
        </p:nvSpPr>
        <p:spPr/>
        <p:txBody>
          <a:bodyPr/>
          <a:lstStyle/>
          <a:p>
            <a:fld id="{6BCAEDBF-92F3-4F06-A591-8BA6FEFB5079}" type="slidenum">
              <a:rPr lang="de-DE" smtClean="0"/>
              <a:t>15</a:t>
            </a:fld>
            <a:endParaRPr lang="de-DE"/>
          </a:p>
        </p:txBody>
      </p:sp>
      <p:sp>
        <p:nvSpPr>
          <p:cNvPr id="3" name="Fußzeilenplatzhalter 2">
            <a:extLst>
              <a:ext uri="{FF2B5EF4-FFF2-40B4-BE49-F238E27FC236}">
                <a16:creationId xmlns:a16="http://schemas.microsoft.com/office/drawing/2014/main" id="{8BF3A1D0-AC7F-4B6D-8AFB-685DD3B7504F}"/>
              </a:ext>
            </a:extLst>
          </p:cNvPr>
          <p:cNvSpPr>
            <a:spLocks noGrp="1"/>
          </p:cNvSpPr>
          <p:nvPr>
            <p:ph type="ftr" sz="quarter" idx="11"/>
          </p:nvPr>
        </p:nvSpPr>
        <p:spPr/>
        <p:txBody>
          <a:bodyPr/>
          <a:lstStyle/>
          <a:p>
            <a:r>
              <a:rPr lang="de-DE"/>
              <a:t>Personalversammlung ÖPR Böblingen 19.03.2019</a:t>
            </a:r>
          </a:p>
        </p:txBody>
      </p:sp>
      <p:sp>
        <p:nvSpPr>
          <p:cNvPr id="4" name="Rechteck 3">
            <a:extLst>
              <a:ext uri="{FF2B5EF4-FFF2-40B4-BE49-F238E27FC236}">
                <a16:creationId xmlns:a16="http://schemas.microsoft.com/office/drawing/2014/main" id="{6E5436A9-C41F-4A3C-9ECA-13B598D3BF9B}"/>
              </a:ext>
            </a:extLst>
          </p:cNvPr>
          <p:cNvSpPr/>
          <p:nvPr/>
        </p:nvSpPr>
        <p:spPr>
          <a:xfrm>
            <a:off x="609600" y="1724555"/>
            <a:ext cx="5983111" cy="45520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sz="2400" b="1" dirty="0">
                <a:solidFill>
                  <a:schemeClr val="tx1"/>
                </a:solidFill>
              </a:rPr>
              <a:t>Regelmäßige Arbeitszeit</a:t>
            </a:r>
          </a:p>
          <a:p>
            <a:r>
              <a:rPr lang="de-DE" altLang="de-DE" sz="2400" dirty="0">
                <a:solidFill>
                  <a:schemeClr val="tx1"/>
                </a:solidFill>
              </a:rPr>
              <a:t>Die regelmäßige Arbeitszeit der Beamtinnen und Beamten beträgt im Durchschnitt wöchentlich 41 Stunden.</a:t>
            </a:r>
          </a:p>
          <a:p>
            <a:r>
              <a:rPr lang="de-DE" altLang="de-DE" sz="2400" dirty="0">
                <a:solidFill>
                  <a:schemeClr val="tx1"/>
                </a:solidFill>
              </a:rPr>
              <a:t>Seit 1. 8. 2014 gilt die neue Rechtsverordnung Lehrkräfte-</a:t>
            </a:r>
            <a:r>
              <a:rPr lang="de-DE" altLang="de-DE" sz="2400" dirty="0" err="1">
                <a:solidFill>
                  <a:schemeClr val="tx1"/>
                </a:solidFill>
              </a:rPr>
              <a:t>ArbeitszeitVO</a:t>
            </a:r>
            <a:r>
              <a:rPr lang="de-DE" altLang="de-DE" sz="2400" dirty="0">
                <a:solidFill>
                  <a:schemeClr val="tx1"/>
                </a:solidFill>
              </a:rPr>
              <a:t> (für Tarifbeschäftigte aufgrund von § 44 TV-L analog). Diese regelt grundsätzlich an die Person der Lehrkraft gebundenen Zeitbestandteile.</a:t>
            </a:r>
            <a:endParaRPr lang="de-DE" sz="2400"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a:extLst>
              <a:ext uri="{FF2B5EF4-FFF2-40B4-BE49-F238E27FC236}">
                <a16:creationId xmlns:a16="http://schemas.microsoft.com/office/drawing/2014/main" id="{1EDAC2BD-0104-4074-956E-AF89B7FCAD92}"/>
              </a:ext>
            </a:extLst>
          </p:cNvPr>
          <p:cNvSpPr>
            <a:spLocks noGrp="1"/>
          </p:cNvSpPr>
          <p:nvPr>
            <p:ph type="title"/>
          </p:nvPr>
        </p:nvSpPr>
        <p:spPr/>
        <p:txBody>
          <a:bodyPr>
            <a:normAutofit/>
          </a:bodyPr>
          <a:lstStyle/>
          <a:p>
            <a:pPr eaLnBrk="1" hangingPunct="1"/>
            <a:r>
              <a:rPr lang="de-DE" altLang="de-DE" sz="4000" b="1" dirty="0">
                <a:solidFill>
                  <a:srgbClr val="002060"/>
                </a:solidFill>
                <a:latin typeface="+mn-lt"/>
                <a:cs typeface="Tahoma" panose="020B0604030504040204" pitchFamily="34" charset="0"/>
              </a:rPr>
              <a:t>AZ-Struktur: gebundene Arbeitszeit</a:t>
            </a:r>
          </a:p>
        </p:txBody>
      </p:sp>
      <p:sp>
        <p:nvSpPr>
          <p:cNvPr id="78851" name="Inhaltsplatzhalter 2">
            <a:extLst>
              <a:ext uri="{FF2B5EF4-FFF2-40B4-BE49-F238E27FC236}">
                <a16:creationId xmlns:a16="http://schemas.microsoft.com/office/drawing/2014/main" id="{111B0FFA-52BC-4CA1-871D-61FA97800C83}"/>
              </a:ext>
            </a:extLst>
          </p:cNvPr>
          <p:cNvSpPr>
            <a:spLocks noGrp="1"/>
          </p:cNvSpPr>
          <p:nvPr>
            <p:ph idx="1"/>
          </p:nvPr>
        </p:nvSpPr>
        <p:spPr>
          <a:xfrm>
            <a:off x="838200" y="1825625"/>
            <a:ext cx="7315200" cy="4033308"/>
          </a:xfrm>
        </p:spPr>
        <p:txBody>
          <a:bodyPr>
            <a:normAutofit fontScale="92500" lnSpcReduction="20000"/>
          </a:bodyPr>
          <a:lstStyle/>
          <a:p>
            <a:pPr marL="0" indent="0">
              <a:buNone/>
            </a:pPr>
            <a:r>
              <a:rPr lang="de-DE" altLang="de-DE" sz="2400" dirty="0">
                <a:cs typeface="Tahoma" panose="020B0604030504040204" pitchFamily="34" charset="0"/>
              </a:rPr>
              <a:t>Die Arbeitszeit von Lehrkräften besteht aus drei Teilen:</a:t>
            </a:r>
          </a:p>
          <a:p>
            <a:pPr marL="0" indent="0">
              <a:buClr>
                <a:srgbClr val="FF0000"/>
              </a:buClr>
              <a:buFont typeface="Arial" panose="020B0604020202020204" pitchFamily="34" charset="0"/>
              <a:buAutoNum type="arabicPeriod"/>
            </a:pPr>
            <a:r>
              <a:rPr lang="de-DE" altLang="de-DE" sz="2400" dirty="0">
                <a:cs typeface="Tahoma" panose="020B0604030504040204" pitchFamily="34" charset="0"/>
              </a:rPr>
              <a:t> in 38,5 Schulwochen aus den Deputats-Stunden</a:t>
            </a:r>
          </a:p>
          <a:p>
            <a:pPr marL="0" indent="0">
              <a:buClr>
                <a:srgbClr val="FF0000"/>
              </a:buClr>
              <a:buFont typeface="Calibri" panose="020F0502020204030204" pitchFamily="34" charset="0"/>
              <a:buAutoNum type="arabicPeriod"/>
            </a:pPr>
            <a:r>
              <a:rPr lang="de-DE" altLang="de-DE" sz="2400" dirty="0">
                <a:cs typeface="Tahoma" panose="020B0604030504040204" pitchFamily="34" charset="0"/>
              </a:rPr>
              <a:t> aus der gebundenen oder </a:t>
            </a:r>
            <a:r>
              <a:rPr lang="de-DE" altLang="de-DE" sz="2400" u="sng" dirty="0">
                <a:cs typeface="Tahoma" panose="020B0604030504040204" pitchFamily="34" charset="0"/>
              </a:rPr>
              <a:t>nicht disponiblen </a:t>
            </a:r>
            <a:r>
              <a:rPr lang="de-DE" altLang="de-DE" sz="2400" dirty="0">
                <a:cs typeface="Tahoma" panose="020B0604030504040204" pitchFamily="34" charset="0"/>
              </a:rPr>
              <a:t>Arbeitszeit, wie z.B.</a:t>
            </a:r>
            <a:br>
              <a:rPr lang="de-DE" altLang="de-DE" sz="2400" dirty="0">
                <a:cs typeface="Tahoma" panose="020B0604030504040204" pitchFamily="34" charset="0"/>
              </a:rPr>
            </a:br>
            <a:r>
              <a:rPr lang="de-DE" altLang="de-DE" sz="2400" dirty="0">
                <a:cs typeface="Tahoma" panose="020B0604030504040204" pitchFamily="34" charset="0"/>
              </a:rPr>
              <a:t>- Konferenzen, von den Konferenzen eingesetzte Ausschüsse gem. § 17 Konferenzordnung, Dienstbesprechungen, Aufsichten, Vertretungsstunden, Durchführung von Prüfungen, Elternsprechstunde…</a:t>
            </a:r>
            <a:br>
              <a:rPr lang="de-DE" altLang="de-DE" sz="2400" dirty="0">
                <a:cs typeface="Tahoma" panose="020B0604030504040204" pitchFamily="34" charset="0"/>
              </a:rPr>
            </a:br>
            <a:r>
              <a:rPr lang="de-DE" altLang="de-DE" sz="2400" dirty="0">
                <a:cs typeface="Tahoma" panose="020B0604030504040204" pitchFamily="34" charset="0"/>
              </a:rPr>
              <a:t>- sonstigen termingebundenem Aufgaben im Auftrag der Schulleitung usw.,</a:t>
            </a:r>
            <a:br>
              <a:rPr lang="de-DE" altLang="de-DE" sz="2400" dirty="0">
                <a:cs typeface="Tahoma" panose="020B0604030504040204" pitchFamily="34" charset="0"/>
              </a:rPr>
            </a:br>
            <a:r>
              <a:rPr lang="de-DE" altLang="de-DE" sz="2400" dirty="0">
                <a:cs typeface="Tahoma" panose="020B0604030504040204" pitchFamily="34" charset="0"/>
              </a:rPr>
              <a:t>von der GLK beschlossenen verbindlichen Aktivitäten (Kooperationszeit, Elternsprechtage, Schulfeste, Pädagogische Tage, Tage der offenen Tür, außerunterrichtliche Veranstaltungen usw.)</a:t>
            </a:r>
          </a:p>
          <a:p>
            <a:pPr marL="0" indent="0">
              <a:buNone/>
            </a:pPr>
            <a:endParaRPr lang="de-DE" altLang="de-DE" dirty="0">
              <a:latin typeface="GillSans"/>
            </a:endParaRPr>
          </a:p>
          <a:p>
            <a:pPr marL="0" indent="0">
              <a:buNone/>
            </a:pPr>
            <a:endParaRPr lang="de-DE" altLang="de-DE" dirty="0">
              <a:latin typeface="GillSans"/>
            </a:endParaRPr>
          </a:p>
        </p:txBody>
      </p:sp>
      <p:sp>
        <p:nvSpPr>
          <p:cNvPr id="2" name="Foliennummernplatzhalter 1">
            <a:extLst>
              <a:ext uri="{FF2B5EF4-FFF2-40B4-BE49-F238E27FC236}">
                <a16:creationId xmlns:a16="http://schemas.microsoft.com/office/drawing/2014/main" id="{C27713C5-0799-42EE-8353-A026DF3ECB39}"/>
              </a:ext>
            </a:extLst>
          </p:cNvPr>
          <p:cNvSpPr>
            <a:spLocks noGrp="1"/>
          </p:cNvSpPr>
          <p:nvPr>
            <p:ph type="sldNum" sz="quarter" idx="12"/>
          </p:nvPr>
        </p:nvSpPr>
        <p:spPr/>
        <p:txBody>
          <a:bodyPr/>
          <a:lstStyle/>
          <a:p>
            <a:fld id="{6BCAEDBF-92F3-4F06-A591-8BA6FEFB5079}" type="slidenum">
              <a:rPr lang="de-DE" smtClean="0"/>
              <a:t>16</a:t>
            </a:fld>
            <a:endParaRPr lang="de-DE"/>
          </a:p>
        </p:txBody>
      </p:sp>
      <p:sp>
        <p:nvSpPr>
          <p:cNvPr id="3" name="Fußzeilenplatzhalter 2">
            <a:extLst>
              <a:ext uri="{FF2B5EF4-FFF2-40B4-BE49-F238E27FC236}">
                <a16:creationId xmlns:a16="http://schemas.microsoft.com/office/drawing/2014/main" id="{D7F2C2D3-FF98-411E-B659-516509E5A4DE}"/>
              </a:ext>
            </a:extLst>
          </p:cNvPr>
          <p:cNvSpPr>
            <a:spLocks noGrp="1"/>
          </p:cNvSpPr>
          <p:nvPr>
            <p:ph type="ftr" sz="quarter" idx="11"/>
          </p:nvPr>
        </p:nvSpPr>
        <p:spPr/>
        <p:txBody>
          <a:bodyPr/>
          <a:lstStyle/>
          <a:p>
            <a:r>
              <a:rPr lang="de-DE"/>
              <a:t>Personalversammlung ÖPR Böblingen 19.03.2019</a:t>
            </a:r>
          </a:p>
        </p:txBody>
      </p:sp>
      <p:pic>
        <p:nvPicPr>
          <p:cNvPr id="6" name="Picture 4" descr="ANALYSE">
            <a:extLst>
              <a:ext uri="{FF2B5EF4-FFF2-40B4-BE49-F238E27FC236}">
                <a16:creationId xmlns:a16="http://schemas.microsoft.com/office/drawing/2014/main" id="{EA8B9517-001C-49AE-9BDB-B8455F29BF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6717" y="3107090"/>
            <a:ext cx="2664283" cy="3431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a:extLst>
              <a:ext uri="{FF2B5EF4-FFF2-40B4-BE49-F238E27FC236}">
                <a16:creationId xmlns:a16="http://schemas.microsoft.com/office/drawing/2014/main" id="{1302FA98-B69C-459E-B814-DAEDBAF73392}"/>
              </a:ext>
            </a:extLst>
          </p:cNvPr>
          <p:cNvSpPr>
            <a:spLocks noGrp="1"/>
          </p:cNvSpPr>
          <p:nvPr>
            <p:ph type="ctrTitle" idx="4294967295"/>
          </p:nvPr>
        </p:nvSpPr>
        <p:spPr>
          <a:xfrm>
            <a:off x="806186" y="404814"/>
            <a:ext cx="10875432" cy="780519"/>
          </a:xfrm>
        </p:spPr>
        <p:txBody>
          <a:bodyPr>
            <a:normAutofit/>
          </a:bodyPr>
          <a:lstStyle/>
          <a:p>
            <a:pPr algn="l" eaLnBrk="1" hangingPunct="1"/>
            <a:r>
              <a:rPr lang="de-DE" altLang="de-DE" sz="4000" b="1" dirty="0">
                <a:solidFill>
                  <a:srgbClr val="002060"/>
                </a:solidFill>
                <a:latin typeface="+mn-lt"/>
                <a:cs typeface="Tahoma" panose="020B0604030504040204" pitchFamily="34" charset="0"/>
              </a:rPr>
              <a:t>Zeitdiebe sind…</a:t>
            </a:r>
          </a:p>
        </p:txBody>
      </p:sp>
      <p:sp>
        <p:nvSpPr>
          <p:cNvPr id="83972" name="Foliennummernplatzhalter 5">
            <a:extLst>
              <a:ext uri="{FF2B5EF4-FFF2-40B4-BE49-F238E27FC236}">
                <a16:creationId xmlns:a16="http://schemas.microsoft.com/office/drawing/2014/main" id="{2377BE82-E1DA-4922-B652-3FA187C6FF4E}"/>
              </a:ext>
            </a:extLst>
          </p:cNvPr>
          <p:cNvSpPr txBox="1">
            <a:spLocks noGrp="1"/>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GillSans"/>
              </a:defRPr>
            </a:lvl1pPr>
            <a:lvl2pPr marL="742950" indent="-285750">
              <a:spcBef>
                <a:spcPct val="20000"/>
              </a:spcBef>
              <a:buFont typeface="Arial" panose="020B0604020202020204" pitchFamily="34" charset="0"/>
              <a:buChar char="–"/>
              <a:defRPr sz="2800">
                <a:solidFill>
                  <a:schemeClr val="tx1"/>
                </a:solidFill>
                <a:latin typeface="GillSans"/>
              </a:defRPr>
            </a:lvl2pPr>
            <a:lvl3pPr marL="1143000" indent="-228600">
              <a:spcBef>
                <a:spcPct val="20000"/>
              </a:spcBef>
              <a:buFont typeface="Arial" panose="020B0604020202020204" pitchFamily="34" charset="0"/>
              <a:buChar char="•"/>
              <a:defRPr sz="2400">
                <a:solidFill>
                  <a:schemeClr val="tx1"/>
                </a:solidFill>
                <a:latin typeface="GillSans"/>
              </a:defRPr>
            </a:lvl3pPr>
            <a:lvl4pPr marL="1600200" indent="-228600">
              <a:spcBef>
                <a:spcPct val="20000"/>
              </a:spcBef>
              <a:buFont typeface="Arial" panose="020B0604020202020204" pitchFamily="34" charset="0"/>
              <a:buChar char="–"/>
              <a:defRPr sz="2000">
                <a:solidFill>
                  <a:schemeClr val="tx1"/>
                </a:solidFill>
                <a:latin typeface="GillSans"/>
              </a:defRPr>
            </a:lvl4pPr>
            <a:lvl5pPr marL="2057400" indent="-228600">
              <a:spcBef>
                <a:spcPct val="20000"/>
              </a:spcBef>
              <a:buFont typeface="Arial" panose="020B0604020202020204" pitchFamily="34" charset="0"/>
              <a:buChar char="»"/>
              <a:defRPr sz="2000">
                <a:solidFill>
                  <a:schemeClr val="tx1"/>
                </a:solidFill>
                <a:latin typeface="GillSans"/>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Sans"/>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Sans"/>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Sans"/>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Sans"/>
              </a:defRPr>
            </a:lvl9pPr>
          </a:lstStyle>
          <a:p>
            <a:pPr algn="r" eaLnBrk="1" hangingPunct="1">
              <a:spcBef>
                <a:spcPct val="0"/>
              </a:spcBef>
              <a:buFontTx/>
              <a:buNone/>
            </a:pPr>
            <a:fld id="{2D4E48E2-E327-4EFF-B453-D6F04B1DF956}" type="slidenum">
              <a:rPr lang="de-DE" altLang="de-DE" sz="1200">
                <a:solidFill>
                  <a:srgbClr val="898989"/>
                </a:solidFill>
                <a:latin typeface="Calibri" panose="020F0502020204030204" pitchFamily="34" charset="0"/>
              </a:rPr>
              <a:pPr algn="r" eaLnBrk="1" hangingPunct="1">
                <a:spcBef>
                  <a:spcPct val="0"/>
                </a:spcBef>
                <a:buFontTx/>
                <a:buNone/>
              </a:pPr>
              <a:t>17</a:t>
            </a:fld>
            <a:endParaRPr lang="de-DE" altLang="de-DE" sz="1200">
              <a:solidFill>
                <a:srgbClr val="898989"/>
              </a:solidFill>
              <a:latin typeface="Calibri" panose="020F0502020204030204" pitchFamily="34" charset="0"/>
            </a:endParaRPr>
          </a:p>
        </p:txBody>
      </p:sp>
      <p:sp>
        <p:nvSpPr>
          <p:cNvPr id="3" name="Fußzeilenplatzhalter 2">
            <a:extLst>
              <a:ext uri="{FF2B5EF4-FFF2-40B4-BE49-F238E27FC236}">
                <a16:creationId xmlns:a16="http://schemas.microsoft.com/office/drawing/2014/main" id="{15AEBB11-B2F9-42D9-9217-0F061D8F5D2A}"/>
              </a:ext>
            </a:extLst>
          </p:cNvPr>
          <p:cNvSpPr>
            <a:spLocks noGrp="1"/>
          </p:cNvSpPr>
          <p:nvPr>
            <p:ph type="ftr" sz="quarter" idx="11"/>
          </p:nvPr>
        </p:nvSpPr>
        <p:spPr/>
        <p:txBody>
          <a:bodyPr/>
          <a:lstStyle/>
          <a:p>
            <a:r>
              <a:rPr lang="de-DE"/>
              <a:t>Personalversammlung ÖPR Böblingen 19.03.2019</a:t>
            </a:r>
          </a:p>
        </p:txBody>
      </p:sp>
      <p:pic>
        <p:nvPicPr>
          <p:cNvPr id="9" name="Inhaltsplatzhalter 6">
            <a:extLst>
              <a:ext uri="{FF2B5EF4-FFF2-40B4-BE49-F238E27FC236}">
                <a16:creationId xmlns:a16="http://schemas.microsoft.com/office/drawing/2014/main" id="{91C558FD-6109-4E2C-8F64-A9D84C75E0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739981" y="3328986"/>
            <a:ext cx="2941637" cy="3124200"/>
          </a:xfrm>
          <a:prstGeom prst="rect">
            <a:avLst/>
          </a:prstGeom>
        </p:spPr>
      </p:pic>
      <p:sp>
        <p:nvSpPr>
          <p:cNvPr id="5" name="Rechteck 4">
            <a:extLst>
              <a:ext uri="{FF2B5EF4-FFF2-40B4-BE49-F238E27FC236}">
                <a16:creationId xmlns:a16="http://schemas.microsoft.com/office/drawing/2014/main" id="{4537A913-1AF6-4FD6-A8F6-805ECAA7DC96}"/>
              </a:ext>
            </a:extLst>
          </p:cNvPr>
          <p:cNvSpPr/>
          <p:nvPr/>
        </p:nvSpPr>
        <p:spPr>
          <a:xfrm>
            <a:off x="654755" y="1185332"/>
            <a:ext cx="7913511" cy="4524315"/>
          </a:xfrm>
          <a:prstGeom prst="rect">
            <a:avLst/>
          </a:prstGeom>
        </p:spPr>
        <p:txBody>
          <a:bodyPr wrap="square">
            <a:spAutoFit/>
          </a:bodyPr>
          <a:lstStyle/>
          <a:p>
            <a:pPr>
              <a:defRPr/>
            </a:pPr>
            <a:r>
              <a:rPr lang="de-DE" sz="2400" dirty="0">
                <a:latin typeface="Arial" panose="020B0604020202020204" pitchFamily="34" charset="0"/>
                <a:cs typeface="Arial" panose="020B0604020202020204" pitchFamily="34" charset="0"/>
              </a:rPr>
              <a:t>Bereich Schule:</a:t>
            </a:r>
          </a:p>
          <a:p>
            <a:pPr>
              <a:defRPr/>
            </a:pPr>
            <a:r>
              <a:rPr lang="de-DE" sz="2400" dirty="0">
                <a:latin typeface="Arial" panose="020B0604020202020204" pitchFamily="34" charset="0"/>
                <a:cs typeface="Arial" panose="020B0604020202020204" pitchFamily="34" charset="0"/>
              </a:rPr>
              <a:t>laut § 6 der für alle Schulen in Baden-Württemberg gültigen Rahmendienstvereinbarung  zwischen den Hauptpersonalräten aller Schularten und dem Kultusministerium vom 1.2.2012 zum Einsatz von Lern-, Informations- und Kommunikationsplattformen </a:t>
            </a:r>
          </a:p>
          <a:p>
            <a:pPr>
              <a:defRPr/>
            </a:pPr>
            <a:r>
              <a:rPr lang="de-DE" sz="2400" b="1" dirty="0">
                <a:latin typeface="Arial" panose="020B0604020202020204" pitchFamily="34" charset="0"/>
                <a:cs typeface="Arial" panose="020B0604020202020204" pitchFamily="34" charset="0"/>
              </a:rPr>
              <a:t>Keine Verpflichtung Informationen auf diesen Plattformen auch außerhalb ihrer üblichen Dienst- und Arbeitszeiten (Montag bis Freitag, 8.00 bis 17.00 Uhr) sowie außerhalb der Dienststelle abzurufen</a:t>
            </a:r>
          </a:p>
          <a:p>
            <a:pPr>
              <a:defRPr/>
            </a:pPr>
            <a:r>
              <a:rPr lang="de-DE" sz="2400" dirty="0">
                <a:latin typeface="Arial" panose="020B0604020202020204" pitchFamily="34" charset="0"/>
                <a:cs typeface="Arial" panose="020B0604020202020204" pitchFamily="34" charset="0"/>
              </a:rPr>
              <a:t>keine Pflicht, diese Plattformen zu nutzen (s. GEW-Jahrbuch 2016, S. 273)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5175874B-4657-4CCA-BFC7-E8E1DFB7F46C}"/>
              </a:ext>
            </a:extLst>
          </p:cNvPr>
          <p:cNvSpPr>
            <a:spLocks noGrp="1"/>
          </p:cNvSpPr>
          <p:nvPr>
            <p:ph type="sldNum" sz="quarter" idx="12"/>
          </p:nvPr>
        </p:nvSpPr>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0D6098F7-F078-4D3D-8708-ACE7F5CB70C5}" type="slidenum">
              <a:rPr lang="de-DE" altLang="de-DE">
                <a:latin typeface="Times New Roman" panose="02020603050405020304" pitchFamily="18" charset="0"/>
              </a:rPr>
              <a:pPr eaLnBrk="1" hangingPunct="1"/>
              <a:t>18</a:t>
            </a:fld>
            <a:endParaRPr lang="de-DE" altLang="de-DE">
              <a:latin typeface="Times New Roman" panose="02020603050405020304" pitchFamily="18" charset="0"/>
            </a:endParaRPr>
          </a:p>
        </p:txBody>
      </p:sp>
      <p:sp>
        <p:nvSpPr>
          <p:cNvPr id="9219" name="Rechteck 5">
            <a:extLst>
              <a:ext uri="{FF2B5EF4-FFF2-40B4-BE49-F238E27FC236}">
                <a16:creationId xmlns:a16="http://schemas.microsoft.com/office/drawing/2014/main" id="{E0A5356A-62BA-498B-A86F-DC62A3896709}"/>
              </a:ext>
            </a:extLst>
          </p:cNvPr>
          <p:cNvSpPr>
            <a:spLocks noChangeArrowheads="1"/>
          </p:cNvSpPr>
          <p:nvPr/>
        </p:nvSpPr>
        <p:spPr bwMode="auto">
          <a:xfrm>
            <a:off x="507999" y="279400"/>
            <a:ext cx="1128888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400" dirty="0">
                <a:latin typeface="Arial" panose="020B0604020202020204" pitchFamily="34" charset="0"/>
              </a:rPr>
              <a:t>Die Kommunikation der Schulleitung mit den Lehrkräften in elektronischer Form begründet keine weitergehenden Pflichten für die Lehrkräfte wie bei einer herkömmlichen Kommunikation über das Postfach im Lehrerzimmer bzw. im Sekretariat. Für die Schulleitung kann dies bedeuten, dass in einigen Einzelfällen, also wenn Lehrkräfte dies einfordern, wieder zum „guten alten Postfach“ zurückgekehrt werden muss, um sicher zu stellen, dass ein dienstlicher Auftrag oder eine Weisung bei dieser Lehrkraft rechtzeitig ankommt. (Quelle: Infodienst Schulleitung Nr. 205, September 2012). </a:t>
            </a:r>
          </a:p>
        </p:txBody>
      </p:sp>
      <p:pic>
        <p:nvPicPr>
          <p:cNvPr id="9220" name="Grafik 6">
            <a:extLst>
              <a:ext uri="{FF2B5EF4-FFF2-40B4-BE49-F238E27FC236}">
                <a16:creationId xmlns:a16="http://schemas.microsoft.com/office/drawing/2014/main" id="{2D3B6F76-795F-4589-B53A-5BBE2F1FCE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3429000"/>
            <a:ext cx="35115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a:extLst>
              <a:ext uri="{FF2B5EF4-FFF2-40B4-BE49-F238E27FC236}">
                <a16:creationId xmlns:a16="http://schemas.microsoft.com/office/drawing/2014/main" id="{5948809C-260E-44DF-897C-D7BE3C59D1C7}"/>
              </a:ext>
            </a:extLst>
          </p:cNvPr>
          <p:cNvSpPr>
            <a:spLocks noGrp="1"/>
          </p:cNvSpPr>
          <p:nvPr>
            <p:ph type="ftr" sz="quarter" idx="11"/>
          </p:nvPr>
        </p:nvSpPr>
        <p:spPr/>
        <p:txBody>
          <a:bodyPr/>
          <a:lstStyle/>
          <a:p>
            <a:r>
              <a:rPr lang="de-DE"/>
              <a:t>Personalversammlung ÖPR Böblingen 19.03.2019</a:t>
            </a:r>
          </a:p>
        </p:txBody>
      </p:sp>
      <p:pic>
        <p:nvPicPr>
          <p:cNvPr id="6" name="Picture 4" descr="ANALYSE">
            <a:extLst>
              <a:ext uri="{FF2B5EF4-FFF2-40B4-BE49-F238E27FC236}">
                <a16:creationId xmlns:a16="http://schemas.microsoft.com/office/drawing/2014/main" id="{BF9449D7-FDAE-435E-A3C8-491886347F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999" y="3573639"/>
            <a:ext cx="1454327" cy="2782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Sprechblase: oval 2">
            <a:extLst>
              <a:ext uri="{FF2B5EF4-FFF2-40B4-BE49-F238E27FC236}">
                <a16:creationId xmlns:a16="http://schemas.microsoft.com/office/drawing/2014/main" id="{FEDED799-1E93-4340-8AAB-7A42F11C7202}"/>
              </a:ext>
            </a:extLst>
          </p:cNvPr>
          <p:cNvSpPr/>
          <p:nvPr/>
        </p:nvSpPr>
        <p:spPr>
          <a:xfrm>
            <a:off x="2604911" y="3384551"/>
            <a:ext cx="6005689" cy="3046987"/>
          </a:xfrm>
          <a:prstGeom prst="wedgeEllipseCallout">
            <a:avLst>
              <a:gd name="adj1" fmla="val -80217"/>
              <a:gd name="adj2" fmla="val 305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Sorgen Sie dafür, dass es eine geregelte Information gibt. Keine Verpflichtung E-Mails nach 17.00 Uhr.</a:t>
            </a:r>
          </a:p>
          <a:p>
            <a:pPr algn="ctr"/>
            <a:r>
              <a:rPr lang="de-DE" sz="2000" b="1" dirty="0">
                <a:solidFill>
                  <a:schemeClr val="tx1"/>
                </a:solidFill>
              </a:rPr>
              <a:t>Keine private E-Mail-Adresse an Eltern! Einrichten einer dienstlichen E-Mail-Adresse! Arbeitsplätze in der Schule einfordern!</a:t>
            </a:r>
          </a:p>
          <a:p>
            <a:pPr algn="ctr"/>
            <a:endParaRPr lang="de-DE" sz="2000"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A58BB-D93B-4C1B-94F7-018480ED9147}"/>
              </a:ext>
            </a:extLst>
          </p:cNvPr>
          <p:cNvSpPr>
            <a:spLocks noGrp="1"/>
          </p:cNvSpPr>
          <p:nvPr>
            <p:ph type="title"/>
          </p:nvPr>
        </p:nvSpPr>
        <p:spPr>
          <a:xfrm>
            <a:off x="440267" y="142875"/>
            <a:ext cx="8176683" cy="1143000"/>
          </a:xfrm>
        </p:spPr>
        <p:txBody>
          <a:bodyPr>
            <a:normAutofit/>
          </a:bodyPr>
          <a:lstStyle/>
          <a:p>
            <a:pPr algn="l">
              <a:defRPr/>
            </a:pPr>
            <a:r>
              <a:rPr lang="de-DE" sz="3600" b="1" dirty="0">
                <a:solidFill>
                  <a:srgbClr val="002060"/>
                </a:solidFill>
                <a:latin typeface="+mn-lt"/>
                <a:ea typeface="+mn-ea"/>
                <a:cs typeface="+mn-cs"/>
              </a:rPr>
              <a:t>Kommunikation über soziale Netzwerke?</a:t>
            </a:r>
          </a:p>
        </p:txBody>
      </p:sp>
      <p:sp>
        <p:nvSpPr>
          <p:cNvPr id="5" name="Foliennummernplatzhalter 4">
            <a:extLst>
              <a:ext uri="{FF2B5EF4-FFF2-40B4-BE49-F238E27FC236}">
                <a16:creationId xmlns:a16="http://schemas.microsoft.com/office/drawing/2014/main" id="{E9F26A68-27DE-4D1A-985B-68FE31F82FF5}"/>
              </a:ext>
            </a:extLst>
          </p:cNvPr>
          <p:cNvSpPr>
            <a:spLocks noGrp="1"/>
          </p:cNvSpPr>
          <p:nvPr>
            <p:ph type="sldNum" sz="quarter" idx="12"/>
          </p:nvPr>
        </p:nvSpPr>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C9835A90-78E7-4CB9-AD16-6C7C3B43B001}" type="slidenum">
              <a:rPr lang="de-DE" altLang="de-DE">
                <a:latin typeface="Times New Roman" panose="02020603050405020304" pitchFamily="18" charset="0"/>
              </a:rPr>
              <a:pPr eaLnBrk="1" hangingPunct="1"/>
              <a:t>19</a:t>
            </a:fld>
            <a:endParaRPr lang="de-DE" altLang="de-DE">
              <a:latin typeface="Times New Roman" panose="02020603050405020304" pitchFamily="18" charset="0"/>
            </a:endParaRPr>
          </a:p>
        </p:txBody>
      </p:sp>
      <p:sp>
        <p:nvSpPr>
          <p:cNvPr id="10244" name="Textfeld 5">
            <a:extLst>
              <a:ext uri="{FF2B5EF4-FFF2-40B4-BE49-F238E27FC236}">
                <a16:creationId xmlns:a16="http://schemas.microsoft.com/office/drawing/2014/main" id="{E7750B10-98A1-40BC-8BC8-EAD1D2DEF7BE}"/>
              </a:ext>
            </a:extLst>
          </p:cNvPr>
          <p:cNvSpPr txBox="1">
            <a:spLocks noChangeArrowheads="1"/>
          </p:cNvSpPr>
          <p:nvPr/>
        </p:nvSpPr>
        <p:spPr bwMode="auto">
          <a:xfrm>
            <a:off x="293512" y="1489075"/>
            <a:ext cx="1141306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000" dirty="0">
                <a:latin typeface="+mn-lt"/>
              </a:rPr>
              <a:t>Generell ist die Verarbeitung von personenbezogenen Daten im Rahmen der schulischen Arbeit auf Sozialen Netzwerken von Anbietern unzulässig, soweit deren Server außerhalb des europäischen Wirtschaftsraumes betrieben werden, es sich um US-Amerikanische Unternehmen handelt oder ein Zugriff von außerhalb des europäischen Wirtschaftsraumes möglich ist. Der Grund dafür ist, dass die dortigen Datenschutzstandards nicht mit deutschen und europäischen Datenschutzstandards in Einklang stehen. Ferner sind die AGBs bzw. Nutzungsbedingungen nicht mit dem deutschen Datenschutzrecht zu vereinbaren. </a:t>
            </a:r>
          </a:p>
          <a:p>
            <a:pPr eaLnBrk="1" hangingPunct="1">
              <a:spcBef>
                <a:spcPct val="0"/>
              </a:spcBef>
              <a:buFontTx/>
              <a:buNone/>
            </a:pPr>
            <a:r>
              <a:rPr lang="de-DE" altLang="de-DE" sz="2000" dirty="0">
                <a:latin typeface="+mn-lt"/>
              </a:rPr>
              <a:t>Daher ist von der Nutzung von sozialen Netzwerken zu dienstlichen Kommunikationszwecken abzusehen, da diese den geltenden Standards des Landesdaten-schutzgesetzes (LDSG) nicht genügen. Dies bedeutet konkret für Lehrkräfte und Schulen, dass jegliche dienstliche Kommunikation auf oder mittels Sozialen Netzwerken sowohl zwischen Lehrkräften und Schülern als auch der Lehrkräfte untereinander unzulässig ist. </a:t>
            </a:r>
            <a:r>
              <a:rPr lang="de-DE" altLang="de-DE" sz="2000" b="1" dirty="0">
                <a:latin typeface="+mn-lt"/>
              </a:rPr>
              <a:t>Darunter fällt die Mail-Kommunikation innerhalb von Sozialen Netzwerken ebenso wie Chats, aber auch der dienstliche Austausch personenbezogener Daten wie das Mitteilen von Noten, </a:t>
            </a:r>
            <a:r>
              <a:rPr lang="de-DE" altLang="de-DE" sz="2000" dirty="0">
                <a:latin typeface="+mn-lt"/>
              </a:rPr>
              <a:t>ferner das Einrichten von Arbeits- und Lerngruppen zum Austausch von verschiedensten </a:t>
            </a:r>
          </a:p>
          <a:p>
            <a:pPr eaLnBrk="1" hangingPunct="1">
              <a:spcBef>
                <a:spcPct val="0"/>
              </a:spcBef>
              <a:buFontTx/>
              <a:buNone/>
            </a:pPr>
            <a:r>
              <a:rPr lang="de-DE" altLang="de-DE" sz="2000" dirty="0">
                <a:latin typeface="+mn-lt"/>
              </a:rPr>
              <a:t>Materialien, die Vereinbarung schulischer Termine und Informationen zu Erziehungs- und Ordnungsmaßnahmen.</a:t>
            </a:r>
          </a:p>
          <a:p>
            <a:pPr eaLnBrk="1" hangingPunct="1">
              <a:spcBef>
                <a:spcPct val="0"/>
              </a:spcBef>
              <a:buFontTx/>
              <a:buNone/>
            </a:pPr>
            <a:r>
              <a:rPr lang="de-DE" altLang="de-DE" sz="2000" dirty="0">
                <a:latin typeface="+mn-lt"/>
              </a:rPr>
              <a:t>Dipl.-Phys. Thomas J. Eckert, Ministerium für Kultur, Jugend und Sport  </a:t>
            </a:r>
          </a:p>
        </p:txBody>
      </p:sp>
      <p:pic>
        <p:nvPicPr>
          <p:cNvPr id="10245" name="Grafik 8">
            <a:extLst>
              <a:ext uri="{FF2B5EF4-FFF2-40B4-BE49-F238E27FC236}">
                <a16:creationId xmlns:a16="http://schemas.microsoft.com/office/drawing/2014/main" id="{5777A583-1CA7-4E4F-9503-F6AC8C0A2F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8226" y="142876"/>
            <a:ext cx="182721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ßzeilenplatzhalter 2">
            <a:extLst>
              <a:ext uri="{FF2B5EF4-FFF2-40B4-BE49-F238E27FC236}">
                <a16:creationId xmlns:a16="http://schemas.microsoft.com/office/drawing/2014/main" id="{5CAE3382-0AAC-410A-A962-75E7BA5A77F5}"/>
              </a:ext>
            </a:extLst>
          </p:cNvPr>
          <p:cNvSpPr>
            <a:spLocks noGrp="1"/>
          </p:cNvSpPr>
          <p:nvPr>
            <p:ph type="ftr" sz="quarter" idx="11"/>
          </p:nvPr>
        </p:nvSpPr>
        <p:spPr/>
        <p:txBody>
          <a:bodyPr/>
          <a:lstStyle/>
          <a:p>
            <a:r>
              <a:rPr lang="de-DE"/>
              <a:t>Personalversammlung ÖPR Böblingen 19.03.2019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8FB89-8E6D-4927-96CA-6B259347A4F5}"/>
              </a:ext>
            </a:extLst>
          </p:cNvPr>
          <p:cNvSpPr>
            <a:spLocks noGrp="1"/>
          </p:cNvSpPr>
          <p:nvPr>
            <p:ph type="title"/>
          </p:nvPr>
        </p:nvSpPr>
        <p:spPr>
          <a:xfrm>
            <a:off x="839787" y="365125"/>
            <a:ext cx="11247437" cy="1325563"/>
          </a:xfrm>
        </p:spPr>
        <p:txBody>
          <a:bodyPr/>
          <a:lstStyle/>
          <a:p>
            <a:r>
              <a:rPr lang="de-DE" b="1" dirty="0"/>
              <a:t>Erfolg: Keine außerunterrichtliche Veranstaltung mehr ohne Reisekosten</a:t>
            </a:r>
          </a:p>
        </p:txBody>
      </p:sp>
      <p:sp>
        <p:nvSpPr>
          <p:cNvPr id="3" name="Inhaltsplatzhalter 2">
            <a:extLst>
              <a:ext uri="{FF2B5EF4-FFF2-40B4-BE49-F238E27FC236}">
                <a16:creationId xmlns:a16="http://schemas.microsoft.com/office/drawing/2014/main" id="{4B5E8B01-ACFA-4ED4-A18E-B396A95F4759}"/>
              </a:ext>
            </a:extLst>
          </p:cNvPr>
          <p:cNvSpPr>
            <a:spLocks noGrp="1"/>
          </p:cNvSpPr>
          <p:nvPr>
            <p:ph sz="half" idx="2"/>
          </p:nvPr>
        </p:nvSpPr>
        <p:spPr/>
        <p:txBody>
          <a:bodyPr>
            <a:normAutofit fontScale="85000" lnSpcReduction="20000"/>
          </a:bodyPr>
          <a:lstStyle/>
          <a:p>
            <a:pPr marL="0" indent="0" algn="ctr">
              <a:buNone/>
            </a:pPr>
            <a:r>
              <a:rPr lang="de-DE" sz="4400" b="1" dirty="0">
                <a:ln w="9525">
                  <a:solidFill>
                    <a:schemeClr val="bg1"/>
                  </a:solidFill>
                  <a:prstDash val="solid"/>
                </a:ln>
                <a:effectLst>
                  <a:outerShdw blurRad="12700" dist="38100" dir="2700000" algn="tl" rotWithShape="0">
                    <a:schemeClr val="bg1">
                      <a:lumMod val="50000"/>
                    </a:schemeClr>
                  </a:outerShdw>
                </a:effectLst>
              </a:rPr>
              <a:t>Mittel für</a:t>
            </a:r>
          </a:p>
          <a:p>
            <a:pPr marL="0" indent="0" algn="ctr">
              <a:buNone/>
            </a:pPr>
            <a:r>
              <a:rPr lang="de-DE" sz="4400" b="1" dirty="0">
                <a:ln w="9525">
                  <a:solidFill>
                    <a:schemeClr val="bg1"/>
                  </a:solidFill>
                  <a:prstDash val="solid"/>
                </a:ln>
                <a:effectLst>
                  <a:outerShdw blurRad="12700" dist="38100" dir="2700000" algn="tl" rotWithShape="0">
                    <a:schemeClr val="bg1">
                      <a:lumMod val="50000"/>
                    </a:schemeClr>
                  </a:outerShdw>
                </a:effectLst>
              </a:rPr>
              <a:t>außerunterrichtliche</a:t>
            </a:r>
          </a:p>
          <a:p>
            <a:pPr marL="0" indent="0" algn="ctr">
              <a:buNone/>
            </a:pPr>
            <a:r>
              <a:rPr lang="de-DE" sz="4400" b="1" dirty="0">
                <a:ln w="9525">
                  <a:solidFill>
                    <a:schemeClr val="bg1"/>
                  </a:solidFill>
                  <a:prstDash val="solid"/>
                </a:ln>
                <a:effectLst>
                  <a:outerShdw blurRad="12700" dist="38100" dir="2700000" algn="tl" rotWithShape="0">
                    <a:schemeClr val="bg1">
                      <a:lumMod val="50000"/>
                    </a:schemeClr>
                  </a:outerShdw>
                </a:effectLst>
              </a:rPr>
              <a:t>Veranstaltungen</a:t>
            </a:r>
          </a:p>
          <a:p>
            <a:pPr marL="0" indent="0" algn="ctr">
              <a:buNone/>
            </a:pPr>
            <a:r>
              <a:rPr lang="de-DE" sz="4400" b="1" dirty="0">
                <a:ln w="9525">
                  <a:solidFill>
                    <a:schemeClr val="bg1"/>
                  </a:solidFill>
                  <a:prstDash val="solid"/>
                </a:ln>
                <a:effectLst>
                  <a:outerShdw blurRad="12700" dist="38100" dir="2700000" algn="tl" rotWithShape="0">
                    <a:schemeClr val="bg1">
                      <a:lumMod val="50000"/>
                    </a:schemeClr>
                  </a:outerShdw>
                </a:effectLst>
              </a:rPr>
              <a:t>2018 ca. 20% erhöht !</a:t>
            </a:r>
          </a:p>
          <a:p>
            <a:pPr marL="0" indent="0" algn="ctr">
              <a:buNone/>
            </a:pPr>
            <a:r>
              <a:rPr lang="de-DE" sz="4400" b="1" dirty="0">
                <a:ln w="9525">
                  <a:solidFill>
                    <a:schemeClr val="bg1"/>
                  </a:solidFill>
                  <a:prstDash val="solid"/>
                </a:ln>
                <a:effectLst>
                  <a:outerShdw blurRad="12700" dist="38100" dir="2700000" algn="tl" rotWithShape="0">
                    <a:schemeClr val="bg1">
                      <a:lumMod val="50000"/>
                    </a:schemeClr>
                  </a:outerShdw>
                </a:effectLst>
              </a:rPr>
              <a:t>Von 2,8 auf 3,4 Mio. € </a:t>
            </a:r>
          </a:p>
          <a:p>
            <a:pPr marL="0" indent="0" algn="ctr">
              <a:buNone/>
            </a:pPr>
            <a:r>
              <a:rPr lang="de-DE" sz="4400" b="1" dirty="0">
                <a:ln w="9525">
                  <a:solidFill>
                    <a:schemeClr val="bg1"/>
                  </a:solidFill>
                  <a:prstDash val="solid"/>
                </a:ln>
                <a:effectLst>
                  <a:outerShdw blurRad="12700" dist="38100" dir="2700000" algn="tl" rotWithShape="0">
                    <a:schemeClr val="bg1">
                      <a:lumMod val="50000"/>
                    </a:schemeClr>
                  </a:outerShdw>
                </a:effectLst>
                <a:sym typeface="Wingdings" panose="05000000000000000000" pitchFamily="2" charset="2"/>
              </a:rPr>
              <a:t>Nachtraghaushalt 2019</a:t>
            </a:r>
          </a:p>
          <a:p>
            <a:pPr marL="0" indent="0" algn="ctr">
              <a:buNone/>
            </a:pPr>
            <a:r>
              <a:rPr lang="de-DE" sz="4400" b="1" dirty="0">
                <a:ln w="9525">
                  <a:solidFill>
                    <a:schemeClr val="bg1"/>
                  </a:solidFill>
                  <a:prstDash val="solid"/>
                </a:ln>
                <a:effectLst>
                  <a:outerShdw blurRad="12700" dist="38100" dir="2700000" algn="tl" rotWithShape="0">
                    <a:schemeClr val="bg1">
                      <a:lumMod val="50000"/>
                    </a:schemeClr>
                  </a:outerShdw>
                </a:effectLst>
                <a:sym typeface="Wingdings" panose="05000000000000000000" pitchFamily="2" charset="2"/>
              </a:rPr>
              <a:t>7,32 Mio.</a:t>
            </a:r>
            <a:endParaRPr lang="de-DE" sz="4400" b="1" dirty="0">
              <a:ln w="9525">
                <a:solidFill>
                  <a:schemeClr val="bg1"/>
                </a:solidFill>
                <a:prstDash val="solid"/>
              </a:ln>
              <a:effectLst>
                <a:outerShdw blurRad="12700" dist="38100" dir="2700000" algn="tl" rotWithShape="0">
                  <a:schemeClr val="bg1">
                    <a:lumMod val="50000"/>
                  </a:schemeClr>
                </a:outerShdw>
              </a:effectLst>
            </a:endParaRPr>
          </a:p>
          <a:p>
            <a:endParaRPr lang="de-DE" dirty="0"/>
          </a:p>
        </p:txBody>
      </p:sp>
      <p:pic>
        <p:nvPicPr>
          <p:cNvPr id="8" name="Inhaltsplatzhalter 7">
            <a:extLst>
              <a:ext uri="{FF2B5EF4-FFF2-40B4-BE49-F238E27FC236}">
                <a16:creationId xmlns:a16="http://schemas.microsoft.com/office/drawing/2014/main" id="{4CA940A0-C5B4-4854-B0EC-D28F7BEBA132}"/>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921500" y="2505075"/>
            <a:ext cx="2076450" cy="2076450"/>
          </a:xfrm>
          <a:prstGeom prst="rect">
            <a:avLst/>
          </a:prstGeom>
        </p:spPr>
      </p:pic>
      <p:sp>
        <p:nvSpPr>
          <p:cNvPr id="5" name="Denkblase: wolkenförmig 4">
            <a:extLst>
              <a:ext uri="{FF2B5EF4-FFF2-40B4-BE49-F238E27FC236}">
                <a16:creationId xmlns:a16="http://schemas.microsoft.com/office/drawing/2014/main" id="{336BA358-509F-4F5E-9F2F-EE717D15DD9F}"/>
              </a:ext>
            </a:extLst>
          </p:cNvPr>
          <p:cNvSpPr/>
          <p:nvPr/>
        </p:nvSpPr>
        <p:spPr>
          <a:xfrm>
            <a:off x="9074489" y="1207895"/>
            <a:ext cx="2969149" cy="1802167"/>
          </a:xfrm>
          <a:prstGeom prst="cloudCallout">
            <a:avLst>
              <a:gd name="adj1" fmla="val -42660"/>
              <a:gd name="adj2" fmla="val 81219"/>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Aber das Schuljahr geht doch von September bis Juli?</a:t>
            </a:r>
          </a:p>
        </p:txBody>
      </p:sp>
      <p:sp>
        <p:nvSpPr>
          <p:cNvPr id="6" name="Foliennummernplatzhalter 5">
            <a:extLst>
              <a:ext uri="{FF2B5EF4-FFF2-40B4-BE49-F238E27FC236}">
                <a16:creationId xmlns:a16="http://schemas.microsoft.com/office/drawing/2014/main" id="{21F31E64-128F-46FD-8577-D46C3C505EB4}"/>
              </a:ext>
            </a:extLst>
          </p:cNvPr>
          <p:cNvSpPr>
            <a:spLocks noGrp="1"/>
          </p:cNvSpPr>
          <p:nvPr>
            <p:ph type="sldNum" sz="quarter" idx="12"/>
          </p:nvPr>
        </p:nvSpPr>
        <p:spPr/>
        <p:txBody>
          <a:bodyPr/>
          <a:lstStyle/>
          <a:p>
            <a:fld id="{6BCAEDBF-92F3-4F06-A591-8BA6FEFB5079}" type="slidenum">
              <a:rPr lang="de-DE" smtClean="0"/>
              <a:t>2</a:t>
            </a:fld>
            <a:endParaRPr lang="de-DE"/>
          </a:p>
        </p:txBody>
      </p:sp>
      <p:sp>
        <p:nvSpPr>
          <p:cNvPr id="7" name="Fußzeilenplatzhalter 6">
            <a:extLst>
              <a:ext uri="{FF2B5EF4-FFF2-40B4-BE49-F238E27FC236}">
                <a16:creationId xmlns:a16="http://schemas.microsoft.com/office/drawing/2014/main" id="{464E5B47-071C-4883-806F-0B9CAE5D9A9D}"/>
              </a:ext>
            </a:extLst>
          </p:cNvPr>
          <p:cNvSpPr>
            <a:spLocks noGrp="1"/>
          </p:cNvSpPr>
          <p:nvPr>
            <p:ph type="ftr" sz="quarter" idx="11"/>
          </p:nvPr>
        </p:nvSpPr>
        <p:spPr/>
        <p:txBody>
          <a:bodyPr/>
          <a:lstStyle/>
          <a:p>
            <a:r>
              <a:rPr lang="de-DE"/>
              <a:t>Personalversammlung ÖPR Böblingen 19.03.2019</a:t>
            </a:r>
          </a:p>
        </p:txBody>
      </p:sp>
    </p:spTree>
    <p:extLst>
      <p:ext uri="{BB962C8B-B14F-4D97-AF65-F5344CB8AC3E}">
        <p14:creationId xmlns:p14="http://schemas.microsoft.com/office/powerpoint/2010/main" val="2826268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701EA513-7AED-48F3-B972-DB5855DC020D}"/>
              </a:ext>
            </a:extLst>
          </p:cNvPr>
          <p:cNvSpPr>
            <a:spLocks noGrp="1"/>
          </p:cNvSpPr>
          <p:nvPr>
            <p:ph type="title"/>
          </p:nvPr>
        </p:nvSpPr>
        <p:spPr>
          <a:xfrm>
            <a:off x="838200" y="365125"/>
            <a:ext cx="10992556" cy="1325563"/>
          </a:xfrm>
        </p:spPr>
        <p:txBody>
          <a:bodyPr>
            <a:normAutofit/>
          </a:bodyPr>
          <a:lstStyle/>
          <a:p>
            <a:r>
              <a:rPr lang="de-DE" altLang="de-DE" sz="4000" dirty="0">
                <a:solidFill>
                  <a:srgbClr val="002060"/>
                </a:solidFill>
                <a:latin typeface="Arial" panose="020B0604020202020204" pitchFamily="34" charset="0"/>
                <a:cs typeface="Arial" panose="020B0604020202020204" pitchFamily="34" charset="0"/>
              </a:rPr>
              <a:t>Kommunikation mit Eltern? – nicht per E-Mail !</a:t>
            </a:r>
            <a:br>
              <a:rPr lang="de-DE" altLang="de-DE" sz="4000" dirty="0">
                <a:solidFill>
                  <a:srgbClr val="002060"/>
                </a:solidFill>
                <a:latin typeface="Arial" panose="020B0604020202020204" pitchFamily="34" charset="0"/>
                <a:cs typeface="Arial" panose="020B0604020202020204" pitchFamily="34" charset="0"/>
              </a:rPr>
            </a:br>
            <a:r>
              <a:rPr lang="de-DE" altLang="de-DE" sz="4000" dirty="0">
                <a:solidFill>
                  <a:srgbClr val="002060"/>
                </a:solidFill>
                <a:latin typeface="Arial" panose="020B0604020202020204" pitchFamily="34" charset="0"/>
                <a:cs typeface="Arial" panose="020B0604020202020204" pitchFamily="34" charset="0"/>
              </a:rPr>
              <a:t>Was vermeintlich schnell geht, raubt Zeit! </a:t>
            </a:r>
          </a:p>
        </p:txBody>
      </p:sp>
      <p:sp>
        <p:nvSpPr>
          <p:cNvPr id="11267" name="Inhaltsplatzhalter 2">
            <a:extLst>
              <a:ext uri="{FF2B5EF4-FFF2-40B4-BE49-F238E27FC236}">
                <a16:creationId xmlns:a16="http://schemas.microsoft.com/office/drawing/2014/main" id="{977A3FA0-0C00-4381-B76B-99DD5395A97F}"/>
              </a:ext>
            </a:extLst>
          </p:cNvPr>
          <p:cNvSpPr>
            <a:spLocks noGrp="1"/>
          </p:cNvSpPr>
          <p:nvPr>
            <p:ph sz="half" idx="1"/>
          </p:nvPr>
        </p:nvSpPr>
        <p:spPr>
          <a:xfrm>
            <a:off x="643467" y="1752600"/>
            <a:ext cx="7845777" cy="4275667"/>
          </a:xfrm>
        </p:spPr>
        <p:txBody>
          <a:bodyPr>
            <a:normAutofit/>
          </a:bodyPr>
          <a:lstStyle/>
          <a:p>
            <a:r>
              <a:rPr lang="de-DE" altLang="de-DE" dirty="0"/>
              <a:t>E-Mail-Verkehr zw. Lehrkräften und Eltern sollte lediglich zur Terminvereinbarung für ein persönliches Gespräch dienen.</a:t>
            </a:r>
          </a:p>
          <a:p>
            <a:r>
              <a:rPr lang="de-DE" altLang="de-DE" dirty="0"/>
              <a:t>Anfragen von Eltern per E-Mail besser nicht elektronisch beantworten, da Ketten-E-Mails entstehen und das gute alte Elterngespräch zwar auch Zeit kostet, aber dafür müssen sich die Eltern Zeit nehmen</a:t>
            </a:r>
            <a:br>
              <a:rPr lang="de-DE" altLang="de-DE" dirty="0"/>
            </a:br>
            <a:r>
              <a:rPr lang="de-DE" altLang="de-DE" dirty="0"/>
              <a:t>(formal darf nur elektronisch geantwortet werden, bei ausdrücklichem Einverständnis im Einzelfall!)</a:t>
            </a:r>
          </a:p>
        </p:txBody>
      </p:sp>
      <p:pic>
        <p:nvPicPr>
          <p:cNvPr id="11268" name="Inhaltsplatzhalter 5">
            <a:extLst>
              <a:ext uri="{FF2B5EF4-FFF2-40B4-BE49-F238E27FC236}">
                <a16:creationId xmlns:a16="http://schemas.microsoft.com/office/drawing/2014/main" id="{23642060-52F1-45B2-A14B-805F4D8DF8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610600" y="2892778"/>
            <a:ext cx="3321050" cy="3321050"/>
          </a:xfrm>
        </p:spPr>
      </p:pic>
      <p:sp>
        <p:nvSpPr>
          <p:cNvPr id="5" name="Foliennummernplatzhalter 4">
            <a:extLst>
              <a:ext uri="{FF2B5EF4-FFF2-40B4-BE49-F238E27FC236}">
                <a16:creationId xmlns:a16="http://schemas.microsoft.com/office/drawing/2014/main" id="{63E79A3E-56C1-4233-9FD7-0D1A0ECB7960}"/>
              </a:ext>
            </a:extLst>
          </p:cNvPr>
          <p:cNvSpPr>
            <a:spLocks noGrp="1"/>
          </p:cNvSpPr>
          <p:nvPr>
            <p:ph type="sldNum" sz="quarter" idx="12"/>
          </p:nvPr>
        </p:nvSpPr>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DBBE1530-2208-46B6-BB59-CAF7E20E4E99}" type="slidenum">
              <a:rPr lang="de-DE" altLang="de-DE">
                <a:latin typeface="Times New Roman" panose="02020603050405020304" pitchFamily="18" charset="0"/>
              </a:rPr>
              <a:pPr eaLnBrk="1" hangingPunct="1"/>
              <a:t>20</a:t>
            </a:fld>
            <a:endParaRPr lang="de-DE" altLang="de-DE">
              <a:latin typeface="Times New Roman" panose="02020603050405020304" pitchFamily="18" charset="0"/>
            </a:endParaRPr>
          </a:p>
        </p:txBody>
      </p:sp>
      <p:sp>
        <p:nvSpPr>
          <p:cNvPr id="2" name="Fußzeilenplatzhalter 1">
            <a:extLst>
              <a:ext uri="{FF2B5EF4-FFF2-40B4-BE49-F238E27FC236}">
                <a16:creationId xmlns:a16="http://schemas.microsoft.com/office/drawing/2014/main" id="{7942E72D-1BCF-4A19-BF17-5F8571BC5D45}"/>
              </a:ext>
            </a:extLst>
          </p:cNvPr>
          <p:cNvSpPr>
            <a:spLocks noGrp="1"/>
          </p:cNvSpPr>
          <p:nvPr>
            <p:ph type="ftr" sz="quarter" idx="11"/>
          </p:nvPr>
        </p:nvSpPr>
        <p:spPr/>
        <p:txBody>
          <a:bodyPr/>
          <a:lstStyle/>
          <a:p>
            <a:r>
              <a:rPr lang="de-DE"/>
              <a:t>Personalversammlung ÖPR Böblingen 19.03.2019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5">
            <a:extLst>
              <a:ext uri="{FF2B5EF4-FFF2-40B4-BE49-F238E27FC236}">
                <a16:creationId xmlns:a16="http://schemas.microsoft.com/office/drawing/2014/main" id="{E649BFFC-4040-49C4-866B-A2F19EFAB3A3}"/>
              </a:ext>
            </a:extLst>
          </p:cNvPr>
          <p:cNvSpPr>
            <a:spLocks noGrp="1"/>
          </p:cNvSpPr>
          <p:nvPr>
            <p:ph type="title"/>
          </p:nvPr>
        </p:nvSpPr>
        <p:spPr/>
        <p:txBody>
          <a:bodyPr>
            <a:normAutofit fontScale="90000"/>
          </a:bodyPr>
          <a:lstStyle/>
          <a:p>
            <a:br>
              <a:rPr lang="de-DE" altLang="de-DE" sz="3200" dirty="0"/>
            </a:br>
            <a:br>
              <a:rPr lang="de-DE" altLang="de-DE" sz="3200" dirty="0"/>
            </a:br>
            <a:br>
              <a:rPr lang="de-DE" altLang="de-DE" sz="3200" dirty="0"/>
            </a:br>
            <a:r>
              <a:rPr lang="de-DE" altLang="de-DE" b="1" dirty="0">
                <a:solidFill>
                  <a:srgbClr val="002060"/>
                </a:solidFill>
                <a:latin typeface="+mn-lt"/>
              </a:rPr>
              <a:t>Will ich mit Eltern per E-Mail kommunizieren? </a:t>
            </a:r>
            <a:br>
              <a:rPr lang="de-DE" altLang="de-DE" b="1" dirty="0">
                <a:solidFill>
                  <a:srgbClr val="002060"/>
                </a:solidFill>
                <a:latin typeface="+mn-lt"/>
              </a:rPr>
            </a:br>
            <a:r>
              <a:rPr lang="de-DE" altLang="de-DE" b="1" dirty="0">
                <a:solidFill>
                  <a:srgbClr val="002060"/>
                </a:solidFill>
                <a:latin typeface="+mn-lt"/>
              </a:rPr>
              <a:t>Will ich meine Schulleitung in cc haben?</a:t>
            </a:r>
            <a:br>
              <a:rPr lang="de-DE" altLang="de-DE" b="1" dirty="0">
                <a:solidFill>
                  <a:srgbClr val="002060"/>
                </a:solidFill>
                <a:latin typeface="+mn-lt"/>
              </a:rPr>
            </a:br>
            <a:br>
              <a:rPr lang="de-DE" altLang="de-DE" b="1" dirty="0">
                <a:solidFill>
                  <a:srgbClr val="002060"/>
                </a:solidFill>
                <a:latin typeface="+mn-lt"/>
              </a:rPr>
            </a:br>
            <a:br>
              <a:rPr lang="de-DE" altLang="de-DE" sz="3200" dirty="0"/>
            </a:br>
            <a:endParaRPr lang="de-DE" altLang="de-DE" sz="3200" dirty="0"/>
          </a:p>
        </p:txBody>
      </p:sp>
      <p:sp>
        <p:nvSpPr>
          <p:cNvPr id="12291" name="Inhaltsplatzhalter 6">
            <a:extLst>
              <a:ext uri="{FF2B5EF4-FFF2-40B4-BE49-F238E27FC236}">
                <a16:creationId xmlns:a16="http://schemas.microsoft.com/office/drawing/2014/main" id="{CC672B24-89A9-412B-A56A-65B0DA1E1CB8}"/>
              </a:ext>
            </a:extLst>
          </p:cNvPr>
          <p:cNvSpPr>
            <a:spLocks noGrp="1"/>
          </p:cNvSpPr>
          <p:nvPr>
            <p:ph idx="1"/>
          </p:nvPr>
        </p:nvSpPr>
        <p:spPr>
          <a:xfrm>
            <a:off x="838200" y="1825625"/>
            <a:ext cx="8915400" cy="4351338"/>
          </a:xfrm>
        </p:spPr>
        <p:txBody>
          <a:bodyPr/>
          <a:lstStyle/>
          <a:p>
            <a:r>
              <a:rPr lang="de-DE" altLang="de-DE" sz="2400" dirty="0">
                <a:latin typeface="Arial" panose="020B0604020202020204" pitchFamily="34" charset="0"/>
                <a:cs typeface="Arial" panose="020B0604020202020204" pitchFamily="34" charset="0"/>
              </a:rPr>
              <a:t>Ein Brief oder eine Anfrage auf Papier kann nicht beliebig weiter geleitet werden. </a:t>
            </a:r>
          </a:p>
          <a:p>
            <a:r>
              <a:rPr lang="de-DE" altLang="de-DE" sz="2400" dirty="0">
                <a:latin typeface="Arial" panose="020B0604020202020204" pitchFamily="34" charset="0"/>
                <a:cs typeface="Arial" panose="020B0604020202020204" pitchFamily="34" charset="0"/>
              </a:rPr>
              <a:t>Will ich jeden Tag Elternanfragen beantworten?</a:t>
            </a:r>
          </a:p>
          <a:p>
            <a:r>
              <a:rPr lang="de-DE" altLang="de-DE" sz="2400" dirty="0">
                <a:latin typeface="Arial" panose="020B0604020202020204" pitchFamily="34" charset="0"/>
                <a:cs typeface="Arial" panose="020B0604020202020204" pitchFamily="34" charset="0"/>
              </a:rPr>
              <a:t>Wann ist auch für mich Feierabend?</a:t>
            </a:r>
          </a:p>
          <a:p>
            <a:r>
              <a:rPr lang="de-DE" altLang="de-DE" sz="2400" dirty="0">
                <a:latin typeface="Arial" panose="020B0604020202020204" pitchFamily="34" charset="0"/>
                <a:cs typeface="Arial" panose="020B0604020202020204" pitchFamily="34" charset="0"/>
              </a:rPr>
              <a:t>Kann ich wirklich sicher stellen, dass den Eltern das Sicherheitsrisiko bewusst ist?</a:t>
            </a:r>
          </a:p>
          <a:p>
            <a:r>
              <a:rPr lang="de-DE" altLang="de-DE" sz="2400" dirty="0">
                <a:latin typeface="Arial" panose="020B0604020202020204" pitchFamily="34" charset="0"/>
                <a:cs typeface="Arial" panose="020B0604020202020204" pitchFamily="34" charset="0"/>
              </a:rPr>
              <a:t>Reicht es nicht, dass ich den Eingang bestätige und auf die Sprechstunde hinweise?</a:t>
            </a:r>
          </a:p>
          <a:p>
            <a:r>
              <a:rPr lang="de-DE" altLang="de-DE" sz="2400" dirty="0">
                <a:latin typeface="Arial" panose="020B0604020202020204" pitchFamily="34" charset="0"/>
                <a:cs typeface="Arial" panose="020B0604020202020204" pitchFamily="34" charset="0"/>
              </a:rPr>
              <a:t>Was sollte generell schriftlich von der Schulleitung beantwortet werden?</a:t>
            </a:r>
          </a:p>
          <a:p>
            <a:endParaRPr lang="de-DE" altLang="de-DE" sz="2400" dirty="0">
              <a:latin typeface="Arial" panose="020B0604020202020204" pitchFamily="34" charset="0"/>
              <a:cs typeface="Arial" panose="020B0604020202020204" pitchFamily="34" charset="0"/>
            </a:endParaRPr>
          </a:p>
          <a:p>
            <a:endParaRPr lang="de-DE" altLang="de-DE" sz="2400" dirty="0">
              <a:latin typeface="Arial" panose="020B0604020202020204" pitchFamily="34" charset="0"/>
              <a:cs typeface="Arial" panose="020B0604020202020204" pitchFamily="34" charset="0"/>
            </a:endParaRPr>
          </a:p>
          <a:p>
            <a:endParaRPr lang="de-DE" altLang="de-DE" sz="2400"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2EE069B6-4B88-48BD-8D45-99700DB53126}"/>
              </a:ext>
            </a:extLst>
          </p:cNvPr>
          <p:cNvSpPr>
            <a:spLocks noGrp="1"/>
          </p:cNvSpPr>
          <p:nvPr>
            <p:ph type="sldNum" sz="quarter" idx="12"/>
          </p:nvPr>
        </p:nvSpPr>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929BF14A-F9AC-48EF-B6B1-D5D7AAA0F235}" type="slidenum">
              <a:rPr lang="de-DE" altLang="de-DE">
                <a:latin typeface="Times New Roman" panose="02020603050405020304" pitchFamily="18" charset="0"/>
              </a:rPr>
              <a:pPr eaLnBrk="1" hangingPunct="1"/>
              <a:t>21</a:t>
            </a:fld>
            <a:endParaRPr lang="de-DE" altLang="de-DE">
              <a:latin typeface="Times New Roman" panose="02020603050405020304" pitchFamily="18" charset="0"/>
            </a:endParaRPr>
          </a:p>
        </p:txBody>
      </p:sp>
      <p:sp>
        <p:nvSpPr>
          <p:cNvPr id="2" name="Fußzeilenplatzhalter 1">
            <a:extLst>
              <a:ext uri="{FF2B5EF4-FFF2-40B4-BE49-F238E27FC236}">
                <a16:creationId xmlns:a16="http://schemas.microsoft.com/office/drawing/2014/main" id="{08C2E1E4-C99C-4933-84E0-1A303B50BCC0}"/>
              </a:ext>
            </a:extLst>
          </p:cNvPr>
          <p:cNvSpPr>
            <a:spLocks noGrp="1"/>
          </p:cNvSpPr>
          <p:nvPr>
            <p:ph type="ftr" sz="quarter" idx="11"/>
          </p:nvPr>
        </p:nvSpPr>
        <p:spPr/>
        <p:txBody>
          <a:bodyPr/>
          <a:lstStyle/>
          <a:p>
            <a:r>
              <a:rPr lang="de-DE"/>
              <a:t>Personalversammlung ÖPR Böblingen 19.03.2019</a:t>
            </a:r>
          </a:p>
        </p:txBody>
      </p:sp>
      <p:pic>
        <p:nvPicPr>
          <p:cNvPr id="6" name="Picture 4" descr="ANALYSE">
            <a:extLst>
              <a:ext uri="{FF2B5EF4-FFF2-40B4-BE49-F238E27FC236}">
                <a16:creationId xmlns:a16="http://schemas.microsoft.com/office/drawing/2014/main" id="{F12DF8E7-6C31-4EE3-BF1A-AF41666494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3273" y="1870075"/>
            <a:ext cx="2063927" cy="2837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1A5B1-F348-476A-A5AE-19B9E92C048D}"/>
              </a:ext>
            </a:extLst>
          </p:cNvPr>
          <p:cNvSpPr>
            <a:spLocks noGrp="1"/>
          </p:cNvSpPr>
          <p:nvPr>
            <p:ph type="title"/>
          </p:nvPr>
        </p:nvSpPr>
        <p:spPr>
          <a:xfrm>
            <a:off x="838200" y="365125"/>
            <a:ext cx="10515600" cy="1892653"/>
          </a:xfrm>
        </p:spPr>
        <p:txBody>
          <a:bodyPr>
            <a:normAutofit fontScale="90000"/>
          </a:bodyPr>
          <a:lstStyle/>
          <a:p>
            <a:r>
              <a:rPr lang="de-DE" dirty="0">
                <a:solidFill>
                  <a:srgbClr val="002060"/>
                </a:solidFill>
                <a:latin typeface="+mn-lt"/>
              </a:rPr>
              <a:t>Mehrarbeit ist nur die gehaltene Unterrichtsstunde – und wie viel an ein Mehr an Arbeit halten wir aus? </a:t>
            </a:r>
          </a:p>
        </p:txBody>
      </p:sp>
      <p:pic>
        <p:nvPicPr>
          <p:cNvPr id="1027" name="Picture 3" descr="msotw9_temp0">
            <a:extLst>
              <a:ext uri="{FF2B5EF4-FFF2-40B4-BE49-F238E27FC236}">
                <a16:creationId xmlns:a16="http://schemas.microsoft.com/office/drawing/2014/main" id="{8B546852-B82E-4429-8CD0-39F8A5F52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770" y="1691482"/>
            <a:ext cx="3818004" cy="254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liennummernplatzhalter 2">
            <a:extLst>
              <a:ext uri="{FF2B5EF4-FFF2-40B4-BE49-F238E27FC236}">
                <a16:creationId xmlns:a16="http://schemas.microsoft.com/office/drawing/2014/main" id="{0847EE8B-D37C-498E-B72A-8271892BEDFD}"/>
              </a:ext>
            </a:extLst>
          </p:cNvPr>
          <p:cNvSpPr>
            <a:spLocks noGrp="1"/>
          </p:cNvSpPr>
          <p:nvPr>
            <p:ph type="sldNum" sz="quarter" idx="12"/>
          </p:nvPr>
        </p:nvSpPr>
        <p:spPr/>
        <p:txBody>
          <a:bodyPr/>
          <a:lstStyle/>
          <a:p>
            <a:fld id="{6BCAEDBF-92F3-4F06-A591-8BA6FEFB5079}" type="slidenum">
              <a:rPr lang="de-DE" smtClean="0"/>
              <a:t>22</a:t>
            </a:fld>
            <a:endParaRPr lang="de-DE"/>
          </a:p>
        </p:txBody>
      </p:sp>
      <p:sp>
        <p:nvSpPr>
          <p:cNvPr id="5" name="Fußzeilenplatzhalter 4">
            <a:extLst>
              <a:ext uri="{FF2B5EF4-FFF2-40B4-BE49-F238E27FC236}">
                <a16:creationId xmlns:a16="http://schemas.microsoft.com/office/drawing/2014/main" id="{75D3A729-10B1-46B8-B54C-2D251E67EED1}"/>
              </a:ext>
            </a:extLst>
          </p:cNvPr>
          <p:cNvSpPr>
            <a:spLocks noGrp="1"/>
          </p:cNvSpPr>
          <p:nvPr>
            <p:ph type="ftr" sz="quarter" idx="11"/>
          </p:nvPr>
        </p:nvSpPr>
        <p:spPr/>
        <p:txBody>
          <a:bodyPr/>
          <a:lstStyle/>
          <a:p>
            <a:r>
              <a:rPr lang="de-DE"/>
              <a:t>Personalversammlung ÖPR Böblingen 19.03.2019</a:t>
            </a:r>
          </a:p>
        </p:txBody>
      </p:sp>
      <p:sp>
        <p:nvSpPr>
          <p:cNvPr id="6" name="Rechteck 5">
            <a:extLst>
              <a:ext uri="{FF2B5EF4-FFF2-40B4-BE49-F238E27FC236}">
                <a16:creationId xmlns:a16="http://schemas.microsoft.com/office/drawing/2014/main" id="{9EF4F530-5700-4C52-8462-0C440B9D01DE}"/>
              </a:ext>
            </a:extLst>
          </p:cNvPr>
          <p:cNvSpPr/>
          <p:nvPr/>
        </p:nvSpPr>
        <p:spPr>
          <a:xfrm>
            <a:off x="225778" y="2257778"/>
            <a:ext cx="7747992" cy="4801314"/>
          </a:xfrm>
          <a:prstGeom prst="rect">
            <a:avLst/>
          </a:prstGeom>
        </p:spPr>
        <p:txBody>
          <a:bodyPr wrap="square">
            <a:spAutoFit/>
          </a:bodyPr>
          <a:lstStyle/>
          <a:p>
            <a:pPr marL="285750" indent="-285750" defTabSz="912813">
              <a:buFontTx/>
              <a:buChar char="-"/>
              <a:defRPr/>
            </a:pPr>
            <a:r>
              <a:rPr lang="de-DE" altLang="de-DE" dirty="0">
                <a:latin typeface="Arial" panose="020B0604020202020204" pitchFamily="34" charset="0"/>
                <a:cs typeface="Arial" panose="020B0604020202020204" pitchFamily="34" charset="0"/>
              </a:rPr>
              <a:t>Remonstrieren, wenn die persönliche Verantwortung die Aufsicht/den Unterricht in dieser Situation nicht zulässt</a:t>
            </a:r>
          </a:p>
          <a:p>
            <a:pPr marL="285750" indent="-285750" defTabSz="912813">
              <a:buFontTx/>
              <a:buChar char="-"/>
              <a:defRPr/>
            </a:pPr>
            <a:r>
              <a:rPr lang="de-DE" altLang="de-DE" dirty="0">
                <a:latin typeface="Arial" panose="020B0604020202020204" pitchFamily="34" charset="0"/>
                <a:cs typeface="Arial" panose="020B0604020202020204" pitchFamily="34" charset="0"/>
              </a:rPr>
              <a:t>Beschlüsse in den Konferenzen herbei führen, die Kollegium stärken (Konferenzordnung § 2)</a:t>
            </a:r>
          </a:p>
          <a:p>
            <a:pPr defTabSz="912813">
              <a:defRPr/>
            </a:pPr>
            <a:r>
              <a:rPr lang="de-DE" altLang="de-DE" dirty="0">
                <a:latin typeface="Arial" panose="020B0604020202020204" pitchFamily="34" charset="0"/>
                <a:cs typeface="Arial" panose="020B0604020202020204" pitchFamily="34" charset="0"/>
              </a:rPr>
              <a:t>     z.B. Durchführung außerunterrichtliche Veranstaltungen</a:t>
            </a:r>
          </a:p>
          <a:p>
            <a:pPr defTabSz="912813">
              <a:defRPr/>
            </a:pPr>
            <a:r>
              <a:rPr lang="de-DE" altLang="de-DE" dirty="0">
                <a:latin typeface="Arial" panose="020B0604020202020204" pitchFamily="34" charset="0"/>
                <a:cs typeface="Arial" panose="020B0604020202020204" pitchFamily="34" charset="0"/>
              </a:rPr>
              <a:t>     z.B. Umsetzung Hausordnung Handy</a:t>
            </a:r>
          </a:p>
          <a:p>
            <a:pPr defTabSz="912813">
              <a:defRPr/>
            </a:pPr>
            <a:r>
              <a:rPr lang="de-DE" altLang="de-DE" dirty="0">
                <a:latin typeface="Arial" panose="020B0604020202020204" pitchFamily="34" charset="0"/>
                <a:cs typeface="Arial" panose="020B0604020202020204" pitchFamily="34" charset="0"/>
              </a:rPr>
              <a:t>     z.B. keine E-Mails mit Eltern außer Terminvereinbarung</a:t>
            </a:r>
          </a:p>
          <a:p>
            <a:pPr defTabSz="912813">
              <a:defRPr/>
            </a:pPr>
            <a:r>
              <a:rPr lang="de-DE" altLang="de-DE" dirty="0">
                <a:latin typeface="Arial" panose="020B0604020202020204" pitchFamily="34" charset="0"/>
                <a:cs typeface="Arial" panose="020B0604020202020204" pitchFamily="34" charset="0"/>
              </a:rPr>
              <a:t>     z.B. Empfehlungen für Verteilung Lehraufträge </a:t>
            </a:r>
          </a:p>
          <a:p>
            <a:pPr marL="285750" indent="-285750" defTabSz="912813">
              <a:buFontTx/>
              <a:buChar char="-"/>
              <a:defRPr/>
            </a:pPr>
            <a:r>
              <a:rPr lang="de-DE" dirty="0">
                <a:latin typeface="Arial" panose="020B0604020202020204" pitchFamily="34" charset="0"/>
                <a:cs typeface="Arial" panose="020B0604020202020204" pitchFamily="34" charset="0"/>
              </a:rPr>
              <a:t>Schüler trotz verpflichtenden Ganztag oder verlässlicher Grundschule geplant und nach Information der Eltern Zuhause lassen (Öffentlichkeit entsteht!)</a:t>
            </a:r>
          </a:p>
          <a:p>
            <a:pPr marL="285750" indent="-285750" defTabSz="912813">
              <a:buFontTx/>
              <a:buChar char="-"/>
              <a:defRPr/>
            </a:pPr>
            <a:r>
              <a:rPr lang="de-DE" dirty="0">
                <a:latin typeface="Arial" panose="020B0604020202020204" pitchFamily="34" charset="0"/>
                <a:cs typeface="Arial" panose="020B0604020202020204" pitchFamily="34" charset="0"/>
              </a:rPr>
              <a:t>vom § 90 Schulgesetz Gebrauch machen /erlaubt Information Jugendamt</a:t>
            </a:r>
          </a:p>
          <a:p>
            <a:pPr marL="285750" indent="-285750" defTabSz="912813">
              <a:buFontTx/>
              <a:buChar char="-"/>
              <a:defRPr/>
            </a:pPr>
            <a:r>
              <a:rPr lang="de-DE" dirty="0">
                <a:latin typeface="Arial" panose="020B0604020202020204" pitchFamily="34" charset="0"/>
                <a:cs typeface="Arial" panose="020B0604020202020204" pitchFamily="34" charset="0"/>
              </a:rPr>
              <a:t>klare Terminplanung/gute Konferenzkultur/beim Schulträger sächliche Mittel einfordern</a:t>
            </a:r>
          </a:p>
          <a:p>
            <a:pPr marL="285750" indent="-285750" defTabSz="912813">
              <a:buFontTx/>
              <a:buChar char="-"/>
              <a:defRPr/>
            </a:pPr>
            <a:endParaRPr lang="de-DE" dirty="0">
              <a:latin typeface="Arial" panose="020B0604020202020204" pitchFamily="34" charset="0"/>
              <a:cs typeface="Arial" panose="020B0604020202020204" pitchFamily="34" charset="0"/>
            </a:endParaRPr>
          </a:p>
          <a:p>
            <a:pPr marL="285750" indent="-285750" defTabSz="912813">
              <a:buFontTx/>
              <a:buChar char="-"/>
              <a:defRPr/>
            </a:pPr>
            <a:endParaRPr lang="de-DE" dirty="0"/>
          </a:p>
        </p:txBody>
      </p:sp>
    </p:spTree>
    <p:extLst>
      <p:ext uri="{BB962C8B-B14F-4D97-AF65-F5344CB8AC3E}">
        <p14:creationId xmlns:p14="http://schemas.microsoft.com/office/powerpoint/2010/main" val="2114967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object 2">
            <a:extLst>
              <a:ext uri="{FF2B5EF4-FFF2-40B4-BE49-F238E27FC236}">
                <a16:creationId xmlns:a16="http://schemas.microsoft.com/office/drawing/2014/main" id="{6BB02CE6-223F-42E6-9541-A2C878EDAF55}"/>
              </a:ext>
            </a:extLst>
          </p:cNvPr>
          <p:cNvSpPr>
            <a:spLocks noChangeArrowheads="1"/>
          </p:cNvSpPr>
          <p:nvPr/>
        </p:nvSpPr>
        <p:spPr bwMode="auto">
          <a:xfrm>
            <a:off x="5568684" y="1071923"/>
            <a:ext cx="4480752" cy="265675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de-DE" altLang="de-DE" sz="1634"/>
          </a:p>
        </p:txBody>
      </p:sp>
      <p:sp>
        <p:nvSpPr>
          <p:cNvPr id="3" name="object 3">
            <a:extLst>
              <a:ext uri="{FF2B5EF4-FFF2-40B4-BE49-F238E27FC236}">
                <a16:creationId xmlns:a16="http://schemas.microsoft.com/office/drawing/2014/main" id="{31F7603F-AE05-40E0-82E7-6511B9E44077}"/>
              </a:ext>
            </a:extLst>
          </p:cNvPr>
          <p:cNvSpPr txBox="1">
            <a:spLocks noGrp="1"/>
          </p:cNvSpPr>
          <p:nvPr>
            <p:ph type="title"/>
          </p:nvPr>
        </p:nvSpPr>
        <p:spPr>
          <a:xfrm>
            <a:off x="6310673" y="1384568"/>
            <a:ext cx="3002536" cy="1236169"/>
          </a:xfrm>
        </p:spPr>
        <p:txBody>
          <a:bodyPr>
            <a:normAutofit fontScale="90000"/>
          </a:bodyPr>
          <a:lstStyle/>
          <a:p>
            <a:pPr marL="11527">
              <a:lnSpc>
                <a:spcPct val="106000"/>
              </a:lnSpc>
            </a:pPr>
            <a:r>
              <a:rPr lang="de-DE" altLang="de-DE" sz="2541" i="0" dirty="0">
                <a:solidFill>
                  <a:srgbClr val="000000"/>
                </a:solidFill>
                <a:latin typeface="Arial" panose="020B0604020202020204" pitchFamily="34" charset="0"/>
                <a:cs typeface="Arial" panose="020B0604020202020204" pitchFamily="34" charset="0"/>
              </a:rPr>
              <a:t>Ich habe  beschlossen  gesund zu leben</a:t>
            </a:r>
            <a:endParaRPr lang="de-DE" altLang="de-DE" sz="2541" dirty="0">
              <a:latin typeface="Arial" panose="020B0604020202020204" pitchFamily="34" charset="0"/>
              <a:cs typeface="Arial" panose="020B0604020202020204" pitchFamily="34" charset="0"/>
            </a:endParaRPr>
          </a:p>
        </p:txBody>
      </p:sp>
      <p:sp>
        <p:nvSpPr>
          <p:cNvPr id="24579" name="object 4">
            <a:extLst>
              <a:ext uri="{FF2B5EF4-FFF2-40B4-BE49-F238E27FC236}">
                <a16:creationId xmlns:a16="http://schemas.microsoft.com/office/drawing/2014/main" id="{084A18BE-643C-4D94-A9D8-C21BCC441C15}"/>
              </a:ext>
            </a:extLst>
          </p:cNvPr>
          <p:cNvSpPr txBox="1">
            <a:spLocks noChangeArrowheads="1"/>
          </p:cNvSpPr>
          <p:nvPr/>
        </p:nvSpPr>
        <p:spPr bwMode="auto">
          <a:xfrm>
            <a:off x="9543731" y="6167878"/>
            <a:ext cx="226198"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5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1384"/>
              </a:lnSpc>
            </a:pPr>
            <a:fld id="{76209936-CED5-492D-8DD4-4EFB93110517}" type="slidenum">
              <a:rPr lang="de-DE" altLang="de-DE" sz="1271">
                <a:latin typeface="Arial" panose="020B0604020202020204" pitchFamily="34" charset="0"/>
              </a:rPr>
              <a:pPr>
                <a:lnSpc>
                  <a:spcPts val="1384"/>
                </a:lnSpc>
              </a:pPr>
              <a:t>23</a:t>
            </a:fld>
            <a:endParaRPr lang="de-DE" altLang="de-DE" sz="1271">
              <a:latin typeface="Arial" panose="020B0604020202020204" pitchFamily="34" charset="0"/>
            </a:endParaRPr>
          </a:p>
        </p:txBody>
      </p:sp>
      <p:sp>
        <p:nvSpPr>
          <p:cNvPr id="6" name="object 6">
            <a:extLst>
              <a:ext uri="{FF2B5EF4-FFF2-40B4-BE49-F238E27FC236}">
                <a16:creationId xmlns:a16="http://schemas.microsoft.com/office/drawing/2014/main" id="{0482DFB3-D672-4A52-BE55-3B023B8DB002}"/>
              </a:ext>
            </a:extLst>
          </p:cNvPr>
          <p:cNvSpPr txBox="1"/>
          <p:nvPr/>
        </p:nvSpPr>
        <p:spPr>
          <a:xfrm>
            <a:off x="5696911" y="6183726"/>
            <a:ext cx="798179" cy="142668"/>
          </a:xfrm>
          <a:prstGeom prst="rect">
            <a:avLst/>
          </a:prstGeom>
        </p:spPr>
        <p:txBody>
          <a:bodyPr lIns="0" tIns="0" rIns="0" bIns="0">
            <a:spAutoFit/>
          </a:bodyPr>
          <a:lstStyle/>
          <a:p>
            <a:pPr marL="11527">
              <a:lnSpc>
                <a:spcPts val="1125"/>
              </a:lnSpc>
              <a:defRPr/>
            </a:pPr>
            <a:r>
              <a:rPr sz="1089" spc="-5" dirty="0">
                <a:solidFill>
                  <a:srgbClr val="898989"/>
                </a:solidFill>
                <a:latin typeface="Calibri"/>
                <a:cs typeface="Calibri"/>
              </a:rPr>
              <a:t>Oktober</a:t>
            </a:r>
            <a:r>
              <a:rPr sz="1089" spc="-82" dirty="0">
                <a:solidFill>
                  <a:srgbClr val="898989"/>
                </a:solidFill>
                <a:latin typeface="Calibri"/>
                <a:cs typeface="Calibri"/>
              </a:rPr>
              <a:t> </a:t>
            </a:r>
            <a:r>
              <a:rPr sz="1089" dirty="0">
                <a:solidFill>
                  <a:srgbClr val="898989"/>
                </a:solidFill>
                <a:latin typeface="Calibri"/>
                <a:cs typeface="Calibri"/>
              </a:rPr>
              <a:t>2013</a:t>
            </a:r>
            <a:endParaRPr sz="1089">
              <a:latin typeface="Calibri"/>
              <a:cs typeface="Calibri"/>
            </a:endParaRPr>
          </a:p>
        </p:txBody>
      </p:sp>
      <p:sp>
        <p:nvSpPr>
          <p:cNvPr id="2" name="Foliennummernplatzhalter 1">
            <a:extLst>
              <a:ext uri="{FF2B5EF4-FFF2-40B4-BE49-F238E27FC236}">
                <a16:creationId xmlns:a16="http://schemas.microsoft.com/office/drawing/2014/main" id="{3A000670-428D-4343-93CA-23FFE7384CA3}"/>
              </a:ext>
            </a:extLst>
          </p:cNvPr>
          <p:cNvSpPr>
            <a:spLocks noGrp="1"/>
          </p:cNvSpPr>
          <p:nvPr>
            <p:ph type="sldNum" sz="quarter" idx="12"/>
          </p:nvPr>
        </p:nvSpPr>
        <p:spPr/>
        <p:txBody>
          <a:bodyPr/>
          <a:lstStyle/>
          <a:p>
            <a:r>
              <a:rPr lang="de-DE" altLang="de-DE"/>
              <a:t>Seite </a:t>
            </a:r>
            <a:fld id="{F64BFB2F-250E-4770-BDA6-7D2CD289FEE7}" type="slidenum">
              <a:rPr lang="de-DE" altLang="de-DE" smtClean="0"/>
              <a:pPr/>
              <a:t>23</a:t>
            </a:fld>
            <a:endParaRPr lang="de-DE" altLang="de-DE"/>
          </a:p>
        </p:txBody>
      </p:sp>
      <p:sp>
        <p:nvSpPr>
          <p:cNvPr id="4" name="Fußzeilenplatzhalter 3">
            <a:extLst>
              <a:ext uri="{FF2B5EF4-FFF2-40B4-BE49-F238E27FC236}">
                <a16:creationId xmlns:a16="http://schemas.microsoft.com/office/drawing/2014/main" id="{580063CF-C0B6-4BB7-907D-78908EFD9883}"/>
              </a:ext>
            </a:extLst>
          </p:cNvPr>
          <p:cNvSpPr>
            <a:spLocks noGrp="1"/>
          </p:cNvSpPr>
          <p:nvPr>
            <p:ph type="ftr" sz="quarter" idx="10"/>
          </p:nvPr>
        </p:nvSpPr>
        <p:spPr/>
        <p:txBody>
          <a:bodyPr/>
          <a:lstStyle/>
          <a:p>
            <a:r>
              <a:rPr lang="de-DE" altLang="de-DE"/>
              <a:t>Personalversammlung ÖPR Böblingen 19.03.2019</a:t>
            </a:r>
          </a:p>
        </p:txBody>
      </p:sp>
      <p:sp>
        <p:nvSpPr>
          <p:cNvPr id="5" name="Sprechblase: oval 4">
            <a:extLst>
              <a:ext uri="{FF2B5EF4-FFF2-40B4-BE49-F238E27FC236}">
                <a16:creationId xmlns:a16="http://schemas.microsoft.com/office/drawing/2014/main" id="{123951CF-8352-4FBC-9A43-93086D13AB69}"/>
              </a:ext>
            </a:extLst>
          </p:cNvPr>
          <p:cNvSpPr/>
          <p:nvPr/>
        </p:nvSpPr>
        <p:spPr>
          <a:xfrm>
            <a:off x="7202311" y="3397285"/>
            <a:ext cx="4480752" cy="2540050"/>
          </a:xfrm>
          <a:prstGeom prst="wedgeEllipseCallout">
            <a:avLst>
              <a:gd name="adj1" fmla="val -68198"/>
              <a:gd name="adj2" fmla="val -26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und ich kenne meine Rechte und Pflichten. Ich weiß, wer mich unterstützt und berät!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47AFA-FBFF-46B5-9BA4-A925619F5584}"/>
              </a:ext>
            </a:extLst>
          </p:cNvPr>
          <p:cNvSpPr>
            <a:spLocks noGrp="1"/>
          </p:cNvSpPr>
          <p:nvPr>
            <p:ph type="title"/>
          </p:nvPr>
        </p:nvSpPr>
        <p:spPr>
          <a:xfrm>
            <a:off x="839788" y="365125"/>
            <a:ext cx="10515600" cy="1149351"/>
          </a:xfrm>
        </p:spPr>
        <p:txBody>
          <a:bodyPr>
            <a:normAutofit/>
          </a:bodyPr>
          <a:lstStyle/>
          <a:p>
            <a:pPr algn="ctr"/>
            <a:r>
              <a:rPr lang="de-DE" sz="6000" b="1" dirty="0">
                <a:solidFill>
                  <a:srgbClr val="002060"/>
                </a:solidFill>
              </a:rPr>
              <a:t>Sind damit alle Probleme gelöst?</a:t>
            </a:r>
          </a:p>
        </p:txBody>
      </p:sp>
      <p:sp>
        <p:nvSpPr>
          <p:cNvPr id="3" name="Textplatzhalter 2">
            <a:extLst>
              <a:ext uri="{FF2B5EF4-FFF2-40B4-BE49-F238E27FC236}">
                <a16:creationId xmlns:a16="http://schemas.microsoft.com/office/drawing/2014/main" id="{FCC27B5C-E6B2-40FD-A8E0-75FFFEC0050C}"/>
              </a:ext>
            </a:extLst>
          </p:cNvPr>
          <p:cNvSpPr>
            <a:spLocks noGrp="1"/>
          </p:cNvSpPr>
          <p:nvPr>
            <p:ph type="body" idx="1"/>
          </p:nvPr>
        </p:nvSpPr>
        <p:spPr>
          <a:xfrm>
            <a:off x="839789" y="1681163"/>
            <a:ext cx="4850798" cy="405089"/>
          </a:xfrm>
        </p:spPr>
        <p:txBody>
          <a:bodyPr>
            <a:normAutofit fontScale="62500" lnSpcReduction="20000"/>
          </a:bodyPr>
          <a:lstStyle/>
          <a:p>
            <a:r>
              <a:rPr lang="de-DE" sz="4000" dirty="0"/>
              <a:t>Rechtliches</a:t>
            </a:r>
          </a:p>
        </p:txBody>
      </p:sp>
      <p:sp>
        <p:nvSpPr>
          <p:cNvPr id="4" name="Inhaltsplatzhalter 3">
            <a:extLst>
              <a:ext uri="{FF2B5EF4-FFF2-40B4-BE49-F238E27FC236}">
                <a16:creationId xmlns:a16="http://schemas.microsoft.com/office/drawing/2014/main" id="{9018E916-249A-46EE-98BB-D2430B1579B8}"/>
              </a:ext>
            </a:extLst>
          </p:cNvPr>
          <p:cNvSpPr>
            <a:spLocks noGrp="1"/>
          </p:cNvSpPr>
          <p:nvPr>
            <p:ph sz="half" idx="2"/>
          </p:nvPr>
        </p:nvSpPr>
        <p:spPr/>
        <p:txBody>
          <a:bodyPr>
            <a:normAutofit fontScale="70000" lnSpcReduction="20000"/>
          </a:bodyPr>
          <a:lstStyle/>
          <a:p>
            <a:r>
              <a:rPr lang="de-DE" b="1" dirty="0">
                <a:ln w="9525">
                  <a:solidFill>
                    <a:schemeClr val="bg1"/>
                  </a:solidFill>
                  <a:prstDash val="solid"/>
                </a:ln>
              </a:rPr>
              <a:t>Verwaltungsgericht Stuttgart: Begrenzung der Höhe der Übernachtungskosten bei </a:t>
            </a:r>
            <a:r>
              <a:rPr lang="de-DE" b="1" dirty="0" err="1">
                <a:ln w="9525">
                  <a:solidFill>
                    <a:schemeClr val="bg1"/>
                  </a:solidFill>
                  <a:prstDash val="solid"/>
                </a:ln>
              </a:rPr>
              <a:t>AuV</a:t>
            </a:r>
            <a:r>
              <a:rPr lang="de-DE" b="1" dirty="0">
                <a:ln w="9525">
                  <a:solidFill>
                    <a:schemeClr val="bg1"/>
                  </a:solidFill>
                  <a:prstDash val="solid"/>
                </a:ln>
              </a:rPr>
              <a:t> unwirksam (jetzt VGH)</a:t>
            </a:r>
          </a:p>
          <a:p>
            <a:endParaRPr lang="de-DE" b="1" dirty="0">
              <a:ln w="9525">
                <a:solidFill>
                  <a:schemeClr val="bg1"/>
                </a:solidFill>
                <a:prstDash val="solid"/>
              </a:ln>
            </a:endParaRPr>
          </a:p>
          <a:p>
            <a:r>
              <a:rPr lang="de-DE" b="1" dirty="0" err="1">
                <a:ln w="9525">
                  <a:solidFill>
                    <a:schemeClr val="bg1"/>
                  </a:solidFill>
                  <a:prstDash val="solid"/>
                </a:ln>
              </a:rPr>
              <a:t>BVerWG</a:t>
            </a:r>
            <a:r>
              <a:rPr lang="de-DE" b="1" dirty="0">
                <a:ln w="9525">
                  <a:solidFill>
                    <a:schemeClr val="bg1"/>
                  </a:solidFill>
                  <a:prstDash val="solid"/>
                </a:ln>
              </a:rPr>
              <a:t>: Kein Reisekostenverzicht als Genehmigungs-Voraussetzung für Außerunterrichtliche Veranstaltungen</a:t>
            </a:r>
          </a:p>
          <a:p>
            <a:endParaRPr lang="de-DE" dirty="0"/>
          </a:p>
        </p:txBody>
      </p:sp>
      <p:sp>
        <p:nvSpPr>
          <p:cNvPr id="5" name="Textplatzhalter 4">
            <a:extLst>
              <a:ext uri="{FF2B5EF4-FFF2-40B4-BE49-F238E27FC236}">
                <a16:creationId xmlns:a16="http://schemas.microsoft.com/office/drawing/2014/main" id="{C01CF1C3-EA57-4590-BDA8-8B43CDB0A033}"/>
              </a:ext>
            </a:extLst>
          </p:cNvPr>
          <p:cNvSpPr>
            <a:spLocks noGrp="1"/>
          </p:cNvSpPr>
          <p:nvPr>
            <p:ph type="body" sz="quarter" idx="3"/>
          </p:nvPr>
        </p:nvSpPr>
        <p:spPr>
          <a:xfrm>
            <a:off x="6172200" y="1681163"/>
            <a:ext cx="4942643" cy="564887"/>
          </a:xfrm>
        </p:spPr>
        <p:txBody>
          <a:bodyPr>
            <a:normAutofit fontScale="62500" lnSpcReduction="20000"/>
          </a:bodyPr>
          <a:lstStyle/>
          <a:p>
            <a:r>
              <a:rPr lang="de-DE" sz="4000" dirty="0"/>
              <a:t>Praxis</a:t>
            </a:r>
          </a:p>
        </p:txBody>
      </p:sp>
      <p:sp>
        <p:nvSpPr>
          <p:cNvPr id="6" name="Inhaltsplatzhalter 5">
            <a:extLst>
              <a:ext uri="{FF2B5EF4-FFF2-40B4-BE49-F238E27FC236}">
                <a16:creationId xmlns:a16="http://schemas.microsoft.com/office/drawing/2014/main" id="{2289ADEB-2E0C-43C8-A252-73D009D5F723}"/>
              </a:ext>
            </a:extLst>
          </p:cNvPr>
          <p:cNvSpPr>
            <a:spLocks noGrp="1"/>
          </p:cNvSpPr>
          <p:nvPr>
            <p:ph sz="quarter" idx="4"/>
          </p:nvPr>
        </p:nvSpPr>
        <p:spPr/>
        <p:txBody>
          <a:bodyPr>
            <a:normAutofit fontScale="70000" lnSpcReduction="20000"/>
          </a:bodyPr>
          <a:lstStyle/>
          <a:p>
            <a:r>
              <a:rPr lang="de-DE" dirty="0"/>
              <a:t>Laut Verwaltungsvorschrift außerunterrichtliche Veranstaltungen: </a:t>
            </a:r>
          </a:p>
          <a:p>
            <a:r>
              <a:rPr lang="de-DE" dirty="0"/>
              <a:t>Wanderungen/Ausflüge</a:t>
            </a:r>
          </a:p>
          <a:p>
            <a:r>
              <a:rPr lang="de-DE" dirty="0"/>
              <a:t>Chor-/Orchestertage/Sporttage</a:t>
            </a:r>
          </a:p>
          <a:p>
            <a:r>
              <a:rPr lang="de-DE" dirty="0"/>
              <a:t>Besuch von Veranstaltung wie Theateraufführungen</a:t>
            </a:r>
          </a:p>
          <a:p>
            <a:r>
              <a:rPr lang="de-DE" dirty="0"/>
              <a:t>Lehr- und Studienfahrten ab Klasse 8</a:t>
            </a:r>
          </a:p>
          <a:p>
            <a:r>
              <a:rPr lang="de-DE" dirty="0"/>
              <a:t>Lerngänge und Betriebserkundungen ab Kl. 8</a:t>
            </a:r>
          </a:p>
          <a:p>
            <a:r>
              <a:rPr lang="de-DE" dirty="0"/>
              <a:t>Schullandheimaufenthalte</a:t>
            </a:r>
          </a:p>
          <a:p>
            <a:r>
              <a:rPr lang="de-DE" dirty="0"/>
              <a:t>Projekttage</a:t>
            </a:r>
          </a:p>
          <a:p>
            <a:r>
              <a:rPr lang="de-DE" dirty="0"/>
              <a:t>Schüleraustausch/Begegnung</a:t>
            </a:r>
          </a:p>
        </p:txBody>
      </p:sp>
      <p:sp>
        <p:nvSpPr>
          <p:cNvPr id="8" name="Foliennummernplatzhalter 7">
            <a:extLst>
              <a:ext uri="{FF2B5EF4-FFF2-40B4-BE49-F238E27FC236}">
                <a16:creationId xmlns:a16="http://schemas.microsoft.com/office/drawing/2014/main" id="{7AE17D69-1963-450C-930F-5217D00B13F3}"/>
              </a:ext>
            </a:extLst>
          </p:cNvPr>
          <p:cNvSpPr>
            <a:spLocks noGrp="1"/>
          </p:cNvSpPr>
          <p:nvPr>
            <p:ph type="sldNum" sz="quarter" idx="12"/>
          </p:nvPr>
        </p:nvSpPr>
        <p:spPr/>
        <p:txBody>
          <a:bodyPr/>
          <a:lstStyle/>
          <a:p>
            <a:fld id="{6BCAEDBF-92F3-4F06-A591-8BA6FEFB5079}" type="slidenum">
              <a:rPr lang="de-DE" smtClean="0"/>
              <a:t>3</a:t>
            </a:fld>
            <a:endParaRPr lang="de-DE"/>
          </a:p>
        </p:txBody>
      </p:sp>
      <p:sp>
        <p:nvSpPr>
          <p:cNvPr id="9" name="Fußzeilenplatzhalter 8">
            <a:extLst>
              <a:ext uri="{FF2B5EF4-FFF2-40B4-BE49-F238E27FC236}">
                <a16:creationId xmlns:a16="http://schemas.microsoft.com/office/drawing/2014/main" id="{19962A78-AF5B-42F5-8A86-950FAED62BB4}"/>
              </a:ext>
            </a:extLst>
          </p:cNvPr>
          <p:cNvSpPr>
            <a:spLocks noGrp="1"/>
          </p:cNvSpPr>
          <p:nvPr>
            <p:ph type="ftr" sz="quarter" idx="11"/>
          </p:nvPr>
        </p:nvSpPr>
        <p:spPr/>
        <p:txBody>
          <a:bodyPr/>
          <a:lstStyle/>
          <a:p>
            <a:r>
              <a:rPr lang="de-DE"/>
              <a:t>Personalversammlung ÖPR Böblingen 19.03.2019</a:t>
            </a:r>
          </a:p>
        </p:txBody>
      </p:sp>
    </p:spTree>
    <p:extLst>
      <p:ext uri="{BB962C8B-B14F-4D97-AF65-F5344CB8AC3E}">
        <p14:creationId xmlns:p14="http://schemas.microsoft.com/office/powerpoint/2010/main" val="3474659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EADF6-F191-4442-8347-D612BBB467C2}"/>
              </a:ext>
            </a:extLst>
          </p:cNvPr>
          <p:cNvSpPr>
            <a:spLocks noGrp="1"/>
          </p:cNvSpPr>
          <p:nvPr>
            <p:ph type="title"/>
          </p:nvPr>
        </p:nvSpPr>
        <p:spPr/>
        <p:txBody>
          <a:bodyPr>
            <a:normAutofit/>
          </a:bodyPr>
          <a:lstStyle/>
          <a:p>
            <a:r>
              <a:rPr lang="de-DE" sz="6000" dirty="0">
                <a:solidFill>
                  <a:srgbClr val="002060"/>
                </a:solidFill>
              </a:rPr>
              <a:t>Es lohnt sich ein zweiter Blick….</a:t>
            </a:r>
          </a:p>
        </p:txBody>
      </p:sp>
      <p:sp>
        <p:nvSpPr>
          <p:cNvPr id="3" name="Textplatzhalter 2">
            <a:extLst>
              <a:ext uri="{FF2B5EF4-FFF2-40B4-BE49-F238E27FC236}">
                <a16:creationId xmlns:a16="http://schemas.microsoft.com/office/drawing/2014/main" id="{4E2E6B4A-EA00-4E8C-BAED-BB65DC8235E8}"/>
              </a:ext>
            </a:extLst>
          </p:cNvPr>
          <p:cNvSpPr>
            <a:spLocks noGrp="1"/>
          </p:cNvSpPr>
          <p:nvPr>
            <p:ph type="body" idx="1"/>
          </p:nvPr>
        </p:nvSpPr>
        <p:spPr/>
        <p:txBody>
          <a:bodyPr/>
          <a:lstStyle/>
          <a:p>
            <a:r>
              <a:rPr lang="de-DE" dirty="0"/>
              <a:t>Wer entscheidet was?</a:t>
            </a:r>
          </a:p>
        </p:txBody>
      </p:sp>
      <p:sp>
        <p:nvSpPr>
          <p:cNvPr id="4" name="Inhaltsplatzhalter 3">
            <a:extLst>
              <a:ext uri="{FF2B5EF4-FFF2-40B4-BE49-F238E27FC236}">
                <a16:creationId xmlns:a16="http://schemas.microsoft.com/office/drawing/2014/main" id="{4E1BE1C4-8B8B-496F-AFF5-8D38B122D85F}"/>
              </a:ext>
            </a:extLst>
          </p:cNvPr>
          <p:cNvSpPr>
            <a:spLocks noGrp="1"/>
          </p:cNvSpPr>
          <p:nvPr>
            <p:ph sz="half" idx="2"/>
          </p:nvPr>
        </p:nvSpPr>
        <p:spPr/>
        <p:txBody>
          <a:bodyPr/>
          <a:lstStyle/>
          <a:p>
            <a:r>
              <a:rPr lang="de-DE" dirty="0"/>
              <a:t>auf der Grundlage der Beschlüsse der GLK und der Schulkonferenz</a:t>
            </a:r>
          </a:p>
          <a:p>
            <a:r>
              <a:rPr lang="de-DE" dirty="0"/>
              <a:t>im Auftrag und mit Genehmigung der Schulleitung</a:t>
            </a:r>
          </a:p>
          <a:p>
            <a:r>
              <a:rPr lang="de-DE" dirty="0"/>
              <a:t>Aufsicht sichern</a:t>
            </a:r>
          </a:p>
          <a:p>
            <a:r>
              <a:rPr lang="de-DE" dirty="0"/>
              <a:t>Kollege/Kollegin handelt in der dienstlichen Funktion</a:t>
            </a:r>
          </a:p>
          <a:p>
            <a:pPr marL="0" indent="0">
              <a:buNone/>
            </a:pPr>
            <a:endParaRPr lang="de-DE" dirty="0"/>
          </a:p>
          <a:p>
            <a:endParaRPr lang="de-DE" dirty="0"/>
          </a:p>
        </p:txBody>
      </p:sp>
      <p:sp>
        <p:nvSpPr>
          <p:cNvPr id="5" name="Textplatzhalter 4">
            <a:extLst>
              <a:ext uri="{FF2B5EF4-FFF2-40B4-BE49-F238E27FC236}">
                <a16:creationId xmlns:a16="http://schemas.microsoft.com/office/drawing/2014/main" id="{3879770F-93C4-4041-8857-82BE7445FE4A}"/>
              </a:ext>
            </a:extLst>
          </p:cNvPr>
          <p:cNvSpPr>
            <a:spLocks noGrp="1"/>
          </p:cNvSpPr>
          <p:nvPr>
            <p:ph type="body" sz="quarter" idx="3"/>
          </p:nvPr>
        </p:nvSpPr>
        <p:spPr/>
        <p:txBody>
          <a:bodyPr/>
          <a:lstStyle/>
          <a:p>
            <a:r>
              <a:rPr lang="de-DE" dirty="0"/>
              <a:t>Was ist für mich als Kollegin/Kollege wichtig? </a:t>
            </a:r>
          </a:p>
        </p:txBody>
      </p:sp>
      <p:sp>
        <p:nvSpPr>
          <p:cNvPr id="6" name="Inhaltsplatzhalter 5">
            <a:extLst>
              <a:ext uri="{FF2B5EF4-FFF2-40B4-BE49-F238E27FC236}">
                <a16:creationId xmlns:a16="http://schemas.microsoft.com/office/drawing/2014/main" id="{EB635564-F855-4EB1-B6CE-97552DA2679C}"/>
              </a:ext>
            </a:extLst>
          </p:cNvPr>
          <p:cNvSpPr>
            <a:spLocks noGrp="1"/>
          </p:cNvSpPr>
          <p:nvPr>
            <p:ph sz="quarter" idx="4"/>
          </p:nvPr>
        </p:nvSpPr>
        <p:spPr/>
        <p:txBody>
          <a:bodyPr/>
          <a:lstStyle/>
          <a:p>
            <a:r>
              <a:rPr lang="de-DE" dirty="0"/>
              <a:t>Beachtung familiäre TZ/Schwerbehinderung</a:t>
            </a:r>
          </a:p>
          <a:p>
            <a:r>
              <a:rPr lang="de-DE" dirty="0"/>
              <a:t>rechtzeitige Antragstellung auf Genehmigung ist Voraussetzung</a:t>
            </a:r>
          </a:p>
          <a:p>
            <a:r>
              <a:rPr lang="de-DE" dirty="0"/>
              <a:t>Reisekosten immer und schnell abrechnen</a:t>
            </a:r>
          </a:p>
          <a:p>
            <a:r>
              <a:rPr lang="de-DE" dirty="0"/>
              <a:t>nie als Privatperson handeln</a:t>
            </a:r>
          </a:p>
        </p:txBody>
      </p:sp>
      <p:sp>
        <p:nvSpPr>
          <p:cNvPr id="8" name="Foliennummernplatzhalter 7">
            <a:extLst>
              <a:ext uri="{FF2B5EF4-FFF2-40B4-BE49-F238E27FC236}">
                <a16:creationId xmlns:a16="http://schemas.microsoft.com/office/drawing/2014/main" id="{17EBFB01-CAD7-4D94-85BE-2783626CD008}"/>
              </a:ext>
            </a:extLst>
          </p:cNvPr>
          <p:cNvSpPr>
            <a:spLocks noGrp="1"/>
          </p:cNvSpPr>
          <p:nvPr>
            <p:ph type="sldNum" sz="quarter" idx="12"/>
          </p:nvPr>
        </p:nvSpPr>
        <p:spPr/>
        <p:txBody>
          <a:bodyPr/>
          <a:lstStyle/>
          <a:p>
            <a:fld id="{6BCAEDBF-92F3-4F06-A591-8BA6FEFB5079}" type="slidenum">
              <a:rPr lang="de-DE" smtClean="0"/>
              <a:t>4</a:t>
            </a:fld>
            <a:endParaRPr lang="de-DE"/>
          </a:p>
        </p:txBody>
      </p:sp>
      <p:sp>
        <p:nvSpPr>
          <p:cNvPr id="9" name="Fußzeilenplatzhalter 8">
            <a:extLst>
              <a:ext uri="{FF2B5EF4-FFF2-40B4-BE49-F238E27FC236}">
                <a16:creationId xmlns:a16="http://schemas.microsoft.com/office/drawing/2014/main" id="{5098AEDA-7CE9-4948-961E-653BF4790E85}"/>
              </a:ext>
            </a:extLst>
          </p:cNvPr>
          <p:cNvSpPr>
            <a:spLocks noGrp="1"/>
          </p:cNvSpPr>
          <p:nvPr>
            <p:ph type="ftr" sz="quarter" idx="11"/>
          </p:nvPr>
        </p:nvSpPr>
        <p:spPr/>
        <p:txBody>
          <a:bodyPr/>
          <a:lstStyle/>
          <a:p>
            <a:r>
              <a:rPr lang="de-DE"/>
              <a:t>Personalversammlung ÖPR Böblingen 19.03.2019</a:t>
            </a:r>
          </a:p>
        </p:txBody>
      </p:sp>
    </p:spTree>
    <p:extLst>
      <p:ext uri="{BB962C8B-B14F-4D97-AF65-F5344CB8AC3E}">
        <p14:creationId xmlns:p14="http://schemas.microsoft.com/office/powerpoint/2010/main" val="240379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feld 2"/>
          <p:cNvSpPr txBox="1">
            <a:spLocks noChangeArrowheads="1"/>
          </p:cNvSpPr>
          <p:nvPr/>
        </p:nvSpPr>
        <p:spPr bwMode="auto">
          <a:xfrm>
            <a:off x="659907" y="285750"/>
            <a:ext cx="109076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de-DE" sz="3600" b="1" dirty="0">
                <a:solidFill>
                  <a:srgbClr val="002060"/>
                </a:solidFill>
                <a:latin typeface="+mn-lt"/>
              </a:rPr>
              <a:t>HAFTUNG (Amtshaftung) (Art. 34 GG und § 839 BGB)</a:t>
            </a:r>
          </a:p>
        </p:txBody>
      </p:sp>
      <p:sp>
        <p:nvSpPr>
          <p:cNvPr id="6148" name="Textfeld 3"/>
          <p:cNvSpPr txBox="1">
            <a:spLocks noChangeArrowheads="1"/>
          </p:cNvSpPr>
          <p:nvPr/>
        </p:nvSpPr>
        <p:spPr bwMode="auto">
          <a:xfrm>
            <a:off x="745724" y="1000125"/>
            <a:ext cx="10786369" cy="1015663"/>
          </a:xfrm>
          <a:prstGeom prst="rect">
            <a:avLst/>
          </a:prstGeom>
          <a:solidFill>
            <a:srgbClr val="FFFF00">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de-DE" sz="2000" b="1" dirty="0">
                <a:latin typeface="+mn-lt"/>
              </a:rPr>
              <a:t>Verletzt jemand in Ausübung eines ihm anvertrauten öffentlichen Amtes die ihm einem Dritten gegenüber obliegende Amtspflicht, so trifft die Verantwortlichkeit grundsätzlich den Staat. Bei Vorsatz oder grober Fahrlässigkeit bleibt der Rückgriff vorbehalten…..</a:t>
            </a:r>
          </a:p>
        </p:txBody>
      </p:sp>
      <p:sp>
        <p:nvSpPr>
          <p:cNvPr id="5" name="Pfeil nach unten 4"/>
          <p:cNvSpPr/>
          <p:nvPr/>
        </p:nvSpPr>
        <p:spPr>
          <a:xfrm>
            <a:off x="5845970" y="2019369"/>
            <a:ext cx="484188"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150" name="Textfeld 5"/>
          <p:cNvSpPr txBox="1">
            <a:spLocks noChangeArrowheads="1"/>
          </p:cNvSpPr>
          <p:nvPr/>
        </p:nvSpPr>
        <p:spPr bwMode="auto">
          <a:xfrm>
            <a:off x="710212" y="2849868"/>
            <a:ext cx="10857391" cy="175432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de-DE" sz="1800" b="1" dirty="0">
                <a:latin typeface="+mn-lt"/>
              </a:rPr>
              <a:t>Daraus folgt:</a:t>
            </a:r>
          </a:p>
          <a:p>
            <a:pPr eaLnBrk="1" hangingPunct="1"/>
            <a:r>
              <a:rPr lang="de-DE" sz="1800" dirty="0">
                <a:solidFill>
                  <a:srgbClr val="FF0000"/>
                </a:solidFill>
                <a:latin typeface="+mn-lt"/>
              </a:rPr>
              <a:t>Ansprüche können nie gegenüber der Person, sondern nur gegenüber dem Land Baden- Württemberg, vertreten durch das Regierungspräsidium Stuttgart geltend gemacht werden!</a:t>
            </a:r>
            <a:br>
              <a:rPr lang="de-DE" sz="1800" dirty="0">
                <a:solidFill>
                  <a:srgbClr val="FF0000"/>
                </a:solidFill>
                <a:latin typeface="+mn-lt"/>
              </a:rPr>
            </a:br>
            <a:r>
              <a:rPr lang="de-DE" sz="1800" dirty="0">
                <a:solidFill>
                  <a:srgbClr val="FF0000"/>
                </a:solidFill>
                <a:latin typeface="+mn-lt"/>
              </a:rPr>
              <a:t>       </a:t>
            </a:r>
            <a:r>
              <a:rPr lang="de-DE" sz="1800" dirty="0">
                <a:solidFill>
                  <a:srgbClr val="FF0000"/>
                </a:solidFill>
                <a:latin typeface="+mn-lt"/>
                <a:sym typeface="Wingdings" pitchFamily="2" charset="2"/>
              </a:rPr>
              <a:t> </a:t>
            </a:r>
            <a:r>
              <a:rPr lang="de-DE" sz="1800" dirty="0">
                <a:solidFill>
                  <a:srgbClr val="FF0000"/>
                </a:solidFill>
                <a:latin typeface="+mn-lt"/>
              </a:rPr>
              <a:t>Das gilt auch für den Schulträger</a:t>
            </a:r>
            <a:br>
              <a:rPr lang="de-DE" sz="1800" dirty="0">
                <a:solidFill>
                  <a:srgbClr val="FF0000"/>
                </a:solidFill>
                <a:latin typeface="+mn-lt"/>
              </a:rPr>
            </a:br>
            <a:r>
              <a:rPr lang="de-DE" sz="1800" dirty="0">
                <a:solidFill>
                  <a:srgbClr val="FF0000"/>
                </a:solidFill>
                <a:latin typeface="+mn-lt"/>
              </a:rPr>
              <a:t>       </a:t>
            </a:r>
            <a:r>
              <a:rPr lang="de-DE" sz="1800" dirty="0">
                <a:solidFill>
                  <a:srgbClr val="FF0000"/>
                </a:solidFill>
                <a:latin typeface="+mn-lt"/>
                <a:sym typeface="Wingdings" pitchFamily="2" charset="2"/>
              </a:rPr>
              <a:t> Das gilt auch bei Verlust des Schulschlüssels</a:t>
            </a:r>
            <a:br>
              <a:rPr lang="de-DE" sz="1800" dirty="0">
                <a:solidFill>
                  <a:srgbClr val="FF0000"/>
                </a:solidFill>
                <a:latin typeface="+mn-lt"/>
                <a:sym typeface="Wingdings" pitchFamily="2" charset="2"/>
              </a:rPr>
            </a:br>
            <a:r>
              <a:rPr lang="de-DE" sz="1800" dirty="0">
                <a:solidFill>
                  <a:srgbClr val="FF0000"/>
                </a:solidFill>
                <a:latin typeface="+mn-lt"/>
                <a:sym typeface="Wingdings" pitchFamily="2" charset="2"/>
              </a:rPr>
              <a:t>        Das gilt auch bei Schülerunfällen (unbedingt sofort melden)</a:t>
            </a:r>
            <a:endParaRPr lang="de-DE" sz="1800" dirty="0">
              <a:solidFill>
                <a:srgbClr val="FF0000"/>
              </a:solidFill>
              <a:latin typeface="+mn-lt"/>
            </a:endParaRPr>
          </a:p>
        </p:txBody>
      </p:sp>
      <p:sp>
        <p:nvSpPr>
          <p:cNvPr id="6151" name="Textfeld 8"/>
          <p:cNvSpPr txBox="1">
            <a:spLocks noChangeArrowheads="1"/>
          </p:cNvSpPr>
          <p:nvPr/>
        </p:nvSpPr>
        <p:spPr bwMode="auto">
          <a:xfrm>
            <a:off x="745724" y="4762025"/>
            <a:ext cx="108218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de-DE" sz="2000" dirty="0">
                <a:latin typeface="+mn-lt"/>
              </a:rPr>
              <a:t>Regress kann nach § 48 BeamtStG und § 59 LBG-BW bei Vorsatz oder grober Fahrlässigkeit nur das Regierungspräsidium fordern. Dabei gelten Verfahrensvorschriften (Anhörung, Beteiligung Personalrat etc.).</a:t>
            </a:r>
          </a:p>
        </p:txBody>
      </p:sp>
      <p:sp>
        <p:nvSpPr>
          <p:cNvPr id="6152" name="Textfeld 9"/>
          <p:cNvSpPr txBox="1">
            <a:spLocks noChangeArrowheads="1"/>
          </p:cNvSpPr>
          <p:nvPr/>
        </p:nvSpPr>
        <p:spPr bwMode="auto">
          <a:xfrm>
            <a:off x="816747" y="5593022"/>
            <a:ext cx="107508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de-DE" sz="1600" dirty="0">
                <a:latin typeface="+mn-lt"/>
              </a:rPr>
              <a:t>Berufshaftpflichtversicherungen leisten nur, wenn ein gesetzlicher Haftungsanspruch vorliegt. Selbst dann befreit eine Schuldanerkenntnis in aller Regel von der Leistungspflicht</a:t>
            </a:r>
          </a:p>
        </p:txBody>
      </p:sp>
      <p:sp>
        <p:nvSpPr>
          <p:cNvPr id="3" name="Foliennummernplatzhalter 2">
            <a:extLst>
              <a:ext uri="{FF2B5EF4-FFF2-40B4-BE49-F238E27FC236}">
                <a16:creationId xmlns:a16="http://schemas.microsoft.com/office/drawing/2014/main" id="{615AD7D7-6276-44E4-AB98-5D81792B9D9A}"/>
              </a:ext>
            </a:extLst>
          </p:cNvPr>
          <p:cNvSpPr>
            <a:spLocks noGrp="1"/>
          </p:cNvSpPr>
          <p:nvPr>
            <p:ph type="sldNum" sz="quarter" idx="12"/>
          </p:nvPr>
        </p:nvSpPr>
        <p:spPr/>
        <p:txBody>
          <a:bodyPr/>
          <a:lstStyle/>
          <a:p>
            <a:fld id="{CAE623D9-5B48-49D5-9754-2CBADFAB5A78}" type="slidenum">
              <a:rPr lang="de-DE" smtClean="0"/>
              <a:t>5</a:t>
            </a:fld>
            <a:endParaRPr lang="de-DE" dirty="0"/>
          </a:p>
        </p:txBody>
      </p:sp>
      <p:sp>
        <p:nvSpPr>
          <p:cNvPr id="4" name="Fußzeilenplatzhalter 3">
            <a:extLst>
              <a:ext uri="{FF2B5EF4-FFF2-40B4-BE49-F238E27FC236}">
                <a16:creationId xmlns:a16="http://schemas.microsoft.com/office/drawing/2014/main" id="{7A0EB290-6147-4F48-B42F-CD0BD2BABBC8}"/>
              </a:ext>
            </a:extLst>
          </p:cNvPr>
          <p:cNvSpPr>
            <a:spLocks noGrp="1"/>
          </p:cNvSpPr>
          <p:nvPr>
            <p:ph type="ftr" sz="quarter" idx="11"/>
          </p:nvPr>
        </p:nvSpPr>
        <p:spPr/>
        <p:txBody>
          <a:bodyPr/>
          <a:lstStyle/>
          <a:p>
            <a:r>
              <a:rPr lang="de-DE"/>
              <a:t>Personalversammlung ÖPR Böblingen 19.03.2019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16241" y="221942"/>
            <a:ext cx="10209319" cy="1091824"/>
          </a:xfrm>
          <a:ln>
            <a:solidFill>
              <a:srgbClr val="C00000"/>
            </a:solidFill>
          </a:ln>
        </p:spPr>
        <p:style>
          <a:lnRef idx="2">
            <a:schemeClr val="dk1"/>
          </a:lnRef>
          <a:fillRef idx="1">
            <a:schemeClr val="lt1"/>
          </a:fillRef>
          <a:effectRef idx="0">
            <a:schemeClr val="dk1"/>
          </a:effectRef>
          <a:fontRef idx="minor">
            <a:schemeClr val="dk1"/>
          </a:fontRef>
        </p:style>
        <p:txBody>
          <a:bodyPr>
            <a:noAutofit/>
          </a:bodyPr>
          <a:lstStyle/>
          <a:p>
            <a:r>
              <a:rPr lang="de-DE" sz="4000" b="1" dirty="0">
                <a:solidFill>
                  <a:srgbClr val="002060"/>
                </a:solidFill>
                <a:cs typeface="Arial" panose="020B0604020202020204" pitchFamily="34" charset="0"/>
              </a:rPr>
              <a:t>Dienst- und Arbeitsunfälle, Ersatz von Sachschaden</a:t>
            </a:r>
          </a:p>
        </p:txBody>
      </p:sp>
      <p:sp>
        <p:nvSpPr>
          <p:cNvPr id="4" name="Inhaltsplatzhalter 3"/>
          <p:cNvSpPr>
            <a:spLocks noGrp="1"/>
          </p:cNvSpPr>
          <p:nvPr>
            <p:ph sz="half" idx="1"/>
          </p:nvPr>
        </p:nvSpPr>
        <p:spPr>
          <a:xfrm>
            <a:off x="1216241" y="1313766"/>
            <a:ext cx="5468644" cy="4882848"/>
          </a:xfrm>
          <a:ln>
            <a:solidFill>
              <a:srgbClr val="008000"/>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ctr">
              <a:buNone/>
            </a:pPr>
            <a:r>
              <a:rPr lang="de-DE" sz="2000" b="1" dirty="0">
                <a:solidFill>
                  <a:srgbClr val="008000"/>
                </a:solidFill>
                <a:cs typeface="Arial" panose="020B0604020202020204" pitchFamily="34" charset="0"/>
              </a:rPr>
              <a:t>Beamte</a:t>
            </a:r>
          </a:p>
          <a:p>
            <a:r>
              <a:rPr lang="de-DE" sz="2000" b="1" dirty="0">
                <a:cs typeface="Arial" panose="020B0604020202020204" pitchFamily="34" charset="0"/>
              </a:rPr>
              <a:t>Unfallmeldung</a:t>
            </a:r>
            <a:r>
              <a:rPr lang="de-DE" sz="2000" dirty="0">
                <a:cs typeface="Arial" panose="020B0604020202020204" pitchFamily="34" charset="0"/>
              </a:rPr>
              <a:t> und </a:t>
            </a:r>
            <a:r>
              <a:rPr lang="de-DE" sz="2000" b="1" dirty="0">
                <a:cs typeface="Arial" panose="020B0604020202020204" pitchFamily="34" charset="0"/>
              </a:rPr>
              <a:t>Antrag auf Ersatz von Sachschaden</a:t>
            </a:r>
            <a:r>
              <a:rPr lang="de-DE" sz="2000" dirty="0">
                <a:cs typeface="Arial" panose="020B0604020202020204" pitchFamily="34" charset="0"/>
              </a:rPr>
              <a:t> auf dem Dienstweg an das RP</a:t>
            </a:r>
            <a:br>
              <a:rPr lang="de-DE" sz="2000" dirty="0">
                <a:cs typeface="Arial" panose="020B0604020202020204" pitchFamily="34" charset="0"/>
              </a:rPr>
            </a:br>
            <a:r>
              <a:rPr lang="de-DE" sz="2000" dirty="0">
                <a:cs typeface="Arial" panose="020B0604020202020204" pitchFamily="34" charset="0"/>
              </a:rPr>
              <a:t>Ausschlussfristen: 2 Jahre Körperschaden, </a:t>
            </a:r>
          </a:p>
          <a:p>
            <a:pPr marL="0" indent="0">
              <a:buNone/>
            </a:pPr>
            <a:r>
              <a:rPr lang="de-DE" sz="2000" dirty="0">
                <a:cs typeface="Arial" panose="020B0604020202020204" pitchFamily="34" charset="0"/>
              </a:rPr>
              <a:t>    3 Monate Sachschaden, 1 Monat PKW-Schaden</a:t>
            </a:r>
          </a:p>
          <a:p>
            <a:r>
              <a:rPr lang="de-DE" sz="2000" dirty="0">
                <a:cs typeface="Arial" panose="020B0604020202020204" pitchFamily="34" charset="0"/>
              </a:rPr>
              <a:t>Beim Arzt od. der Klinik unbedingt angeben, dass Dienstunfall (Rechnungen nicht an Beihilfe, sondern an RP)</a:t>
            </a:r>
          </a:p>
          <a:p>
            <a:r>
              <a:rPr lang="de-DE" sz="2000" dirty="0">
                <a:cs typeface="Arial" panose="020B0604020202020204" pitchFamily="34" charset="0"/>
              </a:rPr>
              <a:t>Unfälle im privaten Bereich müssen gemeldet werden, auch in den Ferien, insbesondere wenn von Dritten verursacht und bei Dienstunfähigkeit</a:t>
            </a:r>
          </a:p>
          <a:p>
            <a:pPr marL="0" indent="0">
              <a:buNone/>
            </a:pPr>
            <a:endParaRPr lang="de-DE" sz="2000" dirty="0">
              <a:cs typeface="Arial" panose="020B0604020202020204" pitchFamily="34" charset="0"/>
            </a:endParaRPr>
          </a:p>
          <a:p>
            <a:pPr marL="0" indent="0">
              <a:buNone/>
            </a:pPr>
            <a:r>
              <a:rPr lang="de-DE" sz="2000" i="1" dirty="0">
                <a:cs typeface="Arial" panose="020B0604020202020204" pitchFamily="34" charset="0"/>
              </a:rPr>
              <a:t>VwV Abwesenheit und Krankmeldung, § 80 LBG, </a:t>
            </a:r>
          </a:p>
          <a:p>
            <a:pPr marL="0" indent="0">
              <a:buNone/>
            </a:pPr>
            <a:r>
              <a:rPr lang="de-DE" sz="2000" i="1" dirty="0">
                <a:cs typeface="Arial" panose="020B0604020202020204" pitchFamily="34" charset="0"/>
              </a:rPr>
              <a:t>§ 45 </a:t>
            </a:r>
            <a:r>
              <a:rPr lang="de-DE" sz="2000" i="1" dirty="0" err="1">
                <a:cs typeface="Arial" panose="020B0604020202020204" pitchFamily="34" charset="0"/>
              </a:rPr>
              <a:t>LBeamtVG</a:t>
            </a:r>
            <a:r>
              <a:rPr lang="de-DE" sz="2000" i="1" dirty="0">
                <a:cs typeface="Arial" panose="020B0604020202020204" pitchFamily="34" charset="0"/>
              </a:rPr>
              <a:t>, GEW-JABU „Unfälle“</a:t>
            </a:r>
          </a:p>
        </p:txBody>
      </p:sp>
      <p:sp>
        <p:nvSpPr>
          <p:cNvPr id="5" name="Inhaltsplatzhalter 4"/>
          <p:cNvSpPr>
            <a:spLocks noGrp="1"/>
          </p:cNvSpPr>
          <p:nvPr>
            <p:ph sz="half" idx="2"/>
          </p:nvPr>
        </p:nvSpPr>
        <p:spPr>
          <a:xfrm>
            <a:off x="6596108" y="1313766"/>
            <a:ext cx="4909350" cy="4882848"/>
          </a:xfrm>
          <a:ln>
            <a:solidFill>
              <a:srgbClr val="0099FF"/>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ctr">
              <a:buNone/>
            </a:pPr>
            <a:r>
              <a:rPr lang="de-DE" sz="2000" b="1" dirty="0">
                <a:solidFill>
                  <a:srgbClr val="0099FF"/>
                </a:solidFill>
                <a:cs typeface="Arial" panose="020B0604020202020204" pitchFamily="34" charset="0"/>
              </a:rPr>
              <a:t>Arbeitnehmer</a:t>
            </a:r>
          </a:p>
          <a:p>
            <a:r>
              <a:rPr lang="de-DE" sz="2000" b="1" dirty="0">
                <a:cs typeface="Arial" panose="020B0604020202020204" pitchFamily="34" charset="0"/>
              </a:rPr>
              <a:t>Unfallmeldung</a:t>
            </a:r>
            <a:r>
              <a:rPr lang="de-DE" sz="2000" dirty="0">
                <a:cs typeface="Arial" panose="020B0604020202020204" pitchFamily="34" charset="0"/>
              </a:rPr>
              <a:t> an Unfallkasse Baden-Württemberg bei Arbeitsunfähigkeit sofort oder innerhalb von 3 Tagen </a:t>
            </a:r>
          </a:p>
          <a:p>
            <a:r>
              <a:rPr lang="de-DE" sz="2000" b="1" dirty="0">
                <a:cs typeface="Arial" panose="020B0604020202020204" pitchFamily="34" charset="0"/>
              </a:rPr>
              <a:t>Sachschadenersatzanträge</a:t>
            </a:r>
            <a:r>
              <a:rPr lang="de-DE" sz="2000" dirty="0">
                <a:cs typeface="Arial" panose="020B0604020202020204" pitchFamily="34" charset="0"/>
              </a:rPr>
              <a:t> ohne Körperschaden (analog Beamte) auf dem Dienstweg an RP, Ausschlussfrist wie Beamte</a:t>
            </a:r>
          </a:p>
          <a:p>
            <a:r>
              <a:rPr lang="de-DE" sz="2000" dirty="0">
                <a:cs typeface="Arial" panose="020B0604020202020204" pitchFamily="34" charset="0"/>
              </a:rPr>
              <a:t>Beim Arzt oder der Klinik unbedingt angeben, dass Arbeitsunfall! (direkte Abrechnung mit UK BW)</a:t>
            </a:r>
          </a:p>
          <a:p>
            <a:r>
              <a:rPr lang="de-DE" sz="2000" dirty="0">
                <a:cs typeface="Arial" panose="020B0604020202020204" pitchFamily="34" charset="0"/>
              </a:rPr>
              <a:t>Unfälle im privaten Bereich müssen gemeldet werden, auch in den Ferien, bei jeder Arbeitsunfähigkeit und insbesondere wenn von Dritten verursacht</a:t>
            </a:r>
          </a:p>
          <a:p>
            <a:pPr marL="0" indent="0">
              <a:buNone/>
            </a:pPr>
            <a:r>
              <a:rPr lang="de-DE" sz="2000" i="1" dirty="0">
                <a:cs typeface="Arial" panose="020B0604020202020204" pitchFamily="34" charset="0"/>
              </a:rPr>
              <a:t>VwV Abwesenheit und Krankmeldung, </a:t>
            </a:r>
            <a:r>
              <a:rPr lang="de-DE" sz="2000" i="1" dirty="0">
                <a:solidFill>
                  <a:srgbClr val="C00000"/>
                </a:solidFill>
                <a:cs typeface="Arial" panose="020B0604020202020204" pitchFamily="34" charset="0"/>
                <a:hlinkClick r:id="rId3"/>
              </a:rPr>
              <a:t>www.uk-bw.de</a:t>
            </a:r>
            <a:r>
              <a:rPr lang="de-DE" sz="2000" i="1" dirty="0">
                <a:solidFill>
                  <a:srgbClr val="C00000"/>
                </a:solidFill>
                <a:cs typeface="Arial" panose="020B0604020202020204" pitchFamily="34" charset="0"/>
              </a:rPr>
              <a:t>,</a:t>
            </a:r>
            <a:r>
              <a:rPr lang="de-DE" sz="2000" i="1" dirty="0">
                <a:cs typeface="Arial" panose="020B0604020202020204" pitchFamily="34" charset="0"/>
              </a:rPr>
              <a:t> § 8 SGB VII, GEW-JABU „Unfälle“</a:t>
            </a:r>
          </a:p>
          <a:p>
            <a:pPr marL="0" indent="0">
              <a:buNone/>
            </a:pP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6" name="Foliennummernplatzhalter 5">
            <a:extLst>
              <a:ext uri="{FF2B5EF4-FFF2-40B4-BE49-F238E27FC236}">
                <a16:creationId xmlns:a16="http://schemas.microsoft.com/office/drawing/2014/main" id="{69BEFB1C-B107-49BE-9CEF-4FAB38F0AD3D}"/>
              </a:ext>
            </a:extLst>
          </p:cNvPr>
          <p:cNvSpPr>
            <a:spLocks noGrp="1"/>
          </p:cNvSpPr>
          <p:nvPr>
            <p:ph type="sldNum" sz="quarter" idx="12"/>
          </p:nvPr>
        </p:nvSpPr>
        <p:spPr/>
        <p:txBody>
          <a:bodyPr/>
          <a:lstStyle/>
          <a:p>
            <a:fld id="{CAE623D9-5B48-49D5-9754-2CBADFAB5A78}" type="slidenum">
              <a:rPr lang="de-DE" smtClean="0"/>
              <a:t>6</a:t>
            </a:fld>
            <a:endParaRPr lang="de-DE" dirty="0"/>
          </a:p>
        </p:txBody>
      </p:sp>
      <p:sp>
        <p:nvSpPr>
          <p:cNvPr id="7" name="Fußzeilenplatzhalter 6">
            <a:extLst>
              <a:ext uri="{FF2B5EF4-FFF2-40B4-BE49-F238E27FC236}">
                <a16:creationId xmlns:a16="http://schemas.microsoft.com/office/drawing/2014/main" id="{94306207-7EAD-4D7F-AE4F-50E85925686C}"/>
              </a:ext>
            </a:extLst>
          </p:cNvPr>
          <p:cNvSpPr>
            <a:spLocks noGrp="1"/>
          </p:cNvSpPr>
          <p:nvPr>
            <p:ph type="ftr" sz="quarter" idx="11"/>
          </p:nvPr>
        </p:nvSpPr>
        <p:spPr/>
        <p:txBody>
          <a:bodyPr/>
          <a:lstStyle/>
          <a:p>
            <a:r>
              <a:rPr lang="de-DE"/>
              <a:t>Personalversammlung ÖPR Böblingen 19.03.2019</a:t>
            </a:r>
          </a:p>
        </p:txBody>
      </p:sp>
    </p:spTree>
    <p:extLst>
      <p:ext uri="{BB962C8B-B14F-4D97-AF65-F5344CB8AC3E}">
        <p14:creationId xmlns:p14="http://schemas.microsoft.com/office/powerpoint/2010/main" val="82136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9A8C75-A59A-4B09-A1A7-183C6E7C3E89}"/>
              </a:ext>
            </a:extLst>
          </p:cNvPr>
          <p:cNvSpPr>
            <a:spLocks noGrp="1"/>
          </p:cNvSpPr>
          <p:nvPr>
            <p:ph type="title"/>
          </p:nvPr>
        </p:nvSpPr>
        <p:spPr/>
        <p:txBody>
          <a:bodyPr/>
          <a:lstStyle/>
          <a:p>
            <a:r>
              <a:rPr lang="de-DE" b="1" dirty="0">
                <a:solidFill>
                  <a:srgbClr val="002060"/>
                </a:solidFill>
              </a:rPr>
              <a:t>Gemeinsam entscheiden und solidarisch sein</a:t>
            </a:r>
          </a:p>
        </p:txBody>
      </p:sp>
      <p:sp>
        <p:nvSpPr>
          <p:cNvPr id="3" name="Inhaltsplatzhalter 2">
            <a:extLst>
              <a:ext uri="{FF2B5EF4-FFF2-40B4-BE49-F238E27FC236}">
                <a16:creationId xmlns:a16="http://schemas.microsoft.com/office/drawing/2014/main" id="{692B5D78-0246-4631-B200-34DF27506C5A}"/>
              </a:ext>
            </a:extLst>
          </p:cNvPr>
          <p:cNvSpPr>
            <a:spLocks noGrp="1"/>
          </p:cNvSpPr>
          <p:nvPr>
            <p:ph sz="half" idx="1"/>
          </p:nvPr>
        </p:nvSpPr>
        <p:spPr/>
        <p:txBody>
          <a:bodyPr/>
          <a:lstStyle/>
          <a:p>
            <a:r>
              <a:rPr lang="de-DE" dirty="0"/>
              <a:t>Die GLK beschließt </a:t>
            </a:r>
            <a:r>
              <a:rPr lang="de-DE" b="1" dirty="0"/>
              <a:t>Grundsätze </a:t>
            </a:r>
            <a:r>
              <a:rPr lang="de-DE" dirty="0"/>
              <a:t>der außerunterrichtlichen Veranstaltungen </a:t>
            </a:r>
          </a:p>
          <a:p>
            <a:pPr marL="0" indent="0">
              <a:buNone/>
            </a:pPr>
            <a:r>
              <a:rPr lang="de-DE" dirty="0"/>
              <a:t>§ 2 Konferenzordnung </a:t>
            </a:r>
          </a:p>
          <a:p>
            <a:pPr marL="0" indent="0">
              <a:buNone/>
            </a:pPr>
            <a:r>
              <a:rPr lang="de-DE" dirty="0"/>
              <a:t>und am besten auch gleich die generelle Terminierung (SLH Klasse 6, …)</a:t>
            </a:r>
          </a:p>
          <a:p>
            <a:pPr marL="0" indent="0">
              <a:buNone/>
            </a:pPr>
            <a:endParaRPr lang="de-DE" dirty="0"/>
          </a:p>
          <a:p>
            <a:pPr marL="0" indent="0">
              <a:buNone/>
            </a:pPr>
            <a:r>
              <a:rPr lang="de-DE" dirty="0"/>
              <a:t>Was ist uns als Schule wichtig?</a:t>
            </a:r>
          </a:p>
          <a:p>
            <a:pPr marL="0" indent="0">
              <a:buNone/>
            </a:pPr>
            <a:endParaRPr lang="de-DE" dirty="0"/>
          </a:p>
          <a:p>
            <a:pPr marL="0" indent="0">
              <a:buNone/>
            </a:pPr>
            <a:endParaRPr lang="de-DE" dirty="0"/>
          </a:p>
        </p:txBody>
      </p:sp>
      <p:sp>
        <p:nvSpPr>
          <p:cNvPr id="5" name="Fußzeilenplatzhalter 4">
            <a:extLst>
              <a:ext uri="{FF2B5EF4-FFF2-40B4-BE49-F238E27FC236}">
                <a16:creationId xmlns:a16="http://schemas.microsoft.com/office/drawing/2014/main" id="{CA96C436-09C2-4ADF-BCF2-EBD40964D204}"/>
              </a:ext>
            </a:extLst>
          </p:cNvPr>
          <p:cNvSpPr>
            <a:spLocks noGrp="1"/>
          </p:cNvSpPr>
          <p:nvPr>
            <p:ph type="ftr" sz="quarter" idx="11"/>
          </p:nvPr>
        </p:nvSpPr>
        <p:spPr/>
        <p:txBody>
          <a:bodyPr/>
          <a:lstStyle/>
          <a:p>
            <a:r>
              <a:rPr lang="de-DE"/>
              <a:t>Personalversammlung ÖPR Böblingen 19.03.2019</a:t>
            </a:r>
          </a:p>
        </p:txBody>
      </p:sp>
      <p:sp>
        <p:nvSpPr>
          <p:cNvPr id="6" name="Foliennummernplatzhalter 5">
            <a:extLst>
              <a:ext uri="{FF2B5EF4-FFF2-40B4-BE49-F238E27FC236}">
                <a16:creationId xmlns:a16="http://schemas.microsoft.com/office/drawing/2014/main" id="{149F434E-8F8F-4995-A805-582EF9173665}"/>
              </a:ext>
            </a:extLst>
          </p:cNvPr>
          <p:cNvSpPr>
            <a:spLocks noGrp="1"/>
          </p:cNvSpPr>
          <p:nvPr>
            <p:ph type="sldNum" sz="quarter" idx="12"/>
          </p:nvPr>
        </p:nvSpPr>
        <p:spPr/>
        <p:txBody>
          <a:bodyPr/>
          <a:lstStyle/>
          <a:p>
            <a:fld id="{6BCAEDBF-92F3-4F06-A591-8BA6FEFB5079}" type="slidenum">
              <a:rPr lang="de-DE" smtClean="0"/>
              <a:t>7</a:t>
            </a:fld>
            <a:endParaRPr lang="de-DE"/>
          </a:p>
        </p:txBody>
      </p:sp>
      <p:pic>
        <p:nvPicPr>
          <p:cNvPr id="7" name="Picture 2">
            <a:extLst>
              <a:ext uri="{FF2B5EF4-FFF2-40B4-BE49-F238E27FC236}">
                <a16:creationId xmlns:a16="http://schemas.microsoft.com/office/drawing/2014/main" id="{8BE25E8B-6E88-4147-8918-D478F2F0858C}"/>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00851" y="1531144"/>
            <a:ext cx="3991327" cy="247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a:extLst>
              <a:ext uri="{FF2B5EF4-FFF2-40B4-BE49-F238E27FC236}">
                <a16:creationId xmlns:a16="http://schemas.microsoft.com/office/drawing/2014/main" id="{2253AD04-35A1-4266-A03C-70D12CD9E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691" y="4462292"/>
            <a:ext cx="4842759" cy="189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21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2B729-4A81-4404-B254-144677C820EB}"/>
              </a:ext>
            </a:extLst>
          </p:cNvPr>
          <p:cNvSpPr>
            <a:spLocks noGrp="1"/>
          </p:cNvSpPr>
          <p:nvPr>
            <p:ph type="title"/>
          </p:nvPr>
        </p:nvSpPr>
        <p:spPr>
          <a:xfrm>
            <a:off x="838200" y="365125"/>
            <a:ext cx="10947400" cy="1325563"/>
          </a:xfrm>
        </p:spPr>
        <p:txBody>
          <a:bodyPr>
            <a:normAutofit fontScale="90000"/>
          </a:bodyPr>
          <a:lstStyle/>
          <a:p>
            <a:br>
              <a:rPr lang="de-DE" altLang="de-DE" b="1" dirty="0">
                <a:solidFill>
                  <a:srgbClr val="002060"/>
                </a:solidFill>
              </a:rPr>
            </a:br>
            <a:r>
              <a:rPr lang="de-DE" altLang="de-DE" b="1" dirty="0">
                <a:solidFill>
                  <a:srgbClr val="002060"/>
                </a:solidFill>
              </a:rPr>
              <a:t>Die Rechte der Gesamtlehrerkonferenz – Konferenzordnung § 2 Aufgaben</a:t>
            </a:r>
            <a:br>
              <a:rPr lang="de-DE" altLang="de-DE" b="1" dirty="0">
                <a:solidFill>
                  <a:srgbClr val="002060"/>
                </a:solidFill>
              </a:rPr>
            </a:br>
            <a:endParaRPr lang="de-DE" b="1" dirty="0">
              <a:solidFill>
                <a:srgbClr val="002060"/>
              </a:solidFill>
            </a:endParaRPr>
          </a:p>
        </p:txBody>
      </p:sp>
      <p:sp>
        <p:nvSpPr>
          <p:cNvPr id="3" name="Inhaltsplatzhalter 2">
            <a:extLst>
              <a:ext uri="{FF2B5EF4-FFF2-40B4-BE49-F238E27FC236}">
                <a16:creationId xmlns:a16="http://schemas.microsoft.com/office/drawing/2014/main" id="{5AA638E3-097D-4E0C-B4E2-398716A30796}"/>
              </a:ext>
            </a:extLst>
          </p:cNvPr>
          <p:cNvSpPr>
            <a:spLocks noGrp="1"/>
          </p:cNvSpPr>
          <p:nvPr>
            <p:ph sz="half" idx="1"/>
          </p:nvPr>
        </p:nvSpPr>
        <p:spPr/>
        <p:txBody>
          <a:bodyPr>
            <a:normAutofit/>
          </a:bodyPr>
          <a:lstStyle/>
          <a:p>
            <a:pPr marL="0" indent="0">
              <a:buNone/>
            </a:pPr>
            <a:r>
              <a:rPr lang="de-DE" altLang="de-DE" sz="2200" b="1" dirty="0"/>
              <a:t>Schulgesetz § 44, Abs.1:</a:t>
            </a:r>
            <a:endParaRPr lang="de-DE" altLang="de-DE" sz="2200" dirty="0"/>
          </a:p>
          <a:p>
            <a:pPr>
              <a:lnSpc>
                <a:spcPct val="80000"/>
              </a:lnSpc>
              <a:spcBef>
                <a:spcPts val="525"/>
              </a:spcBef>
            </a:pPr>
            <a:r>
              <a:rPr lang="de-DE" altLang="de-DE" sz="2200" b="1" dirty="0"/>
              <a:t>Die Lehrerkonferenzen beraten und beschließen alle wichtigen  Maßnahmen, die für die Unterrichts- und Erziehungsarbeit der  Schule notwendig sind und ihrer Art nach ein Zusammenwirken  der Lehrer erfordern.</a:t>
            </a:r>
            <a:endParaRPr lang="de-DE" altLang="de-DE" sz="2200" dirty="0"/>
          </a:p>
          <a:p>
            <a:r>
              <a:rPr lang="de-DE" altLang="de-DE" sz="2200" b="1" dirty="0">
                <a:solidFill>
                  <a:srgbClr val="FF0000"/>
                </a:solidFill>
              </a:rPr>
              <a:t>=&gt; Konkretisierung in Konferenzordnung </a:t>
            </a:r>
            <a:r>
              <a:rPr lang="de-DE" altLang="de-DE" sz="2200" dirty="0">
                <a:solidFill>
                  <a:srgbClr val="FF0000"/>
                </a:solidFill>
              </a:rPr>
              <a:t>§ </a:t>
            </a:r>
            <a:r>
              <a:rPr lang="de-DE" altLang="de-DE" sz="2200" b="1" dirty="0">
                <a:solidFill>
                  <a:srgbClr val="FF0000"/>
                </a:solidFill>
              </a:rPr>
              <a:t>2  </a:t>
            </a:r>
            <a:r>
              <a:rPr lang="de-DE" altLang="de-DE" sz="2200" b="1" dirty="0"/>
              <a:t>Abs. 3:</a:t>
            </a:r>
            <a:endParaRPr lang="de-DE" altLang="de-DE" sz="2200" dirty="0"/>
          </a:p>
          <a:p>
            <a:pPr>
              <a:lnSpc>
                <a:spcPct val="80000"/>
              </a:lnSpc>
              <a:spcBef>
                <a:spcPts val="525"/>
              </a:spcBef>
            </a:pPr>
            <a:r>
              <a:rPr lang="de-DE" altLang="de-DE" sz="2200" b="1" dirty="0"/>
              <a:t>Die Beschlüsse der Gesamtlehrerkonferenz sind für SL und  Lehrer/innen bindend.</a:t>
            </a:r>
            <a:endParaRPr lang="de-DE" altLang="de-DE" sz="2200" dirty="0"/>
          </a:p>
          <a:p>
            <a:endParaRPr lang="de-DE" dirty="0"/>
          </a:p>
        </p:txBody>
      </p:sp>
      <p:sp>
        <p:nvSpPr>
          <p:cNvPr id="4" name="Inhaltsplatzhalter 3">
            <a:extLst>
              <a:ext uri="{FF2B5EF4-FFF2-40B4-BE49-F238E27FC236}">
                <a16:creationId xmlns:a16="http://schemas.microsoft.com/office/drawing/2014/main" id="{1AD40292-5093-46AF-AF77-4162427EAE6C}"/>
              </a:ext>
            </a:extLst>
          </p:cNvPr>
          <p:cNvSpPr>
            <a:spLocks noGrp="1"/>
          </p:cNvSpPr>
          <p:nvPr>
            <p:ph sz="half" idx="2"/>
          </p:nvPr>
        </p:nvSpPr>
        <p:spPr/>
        <p:txBody>
          <a:bodyPr>
            <a:normAutofit/>
          </a:bodyPr>
          <a:lstStyle/>
          <a:p>
            <a:pPr>
              <a:lnSpc>
                <a:spcPts val="3463"/>
              </a:lnSpc>
            </a:pPr>
            <a:r>
              <a:rPr lang="de-DE" altLang="de-DE" sz="2400" b="1" dirty="0"/>
              <a:t>Terminplan für das ganze Schuljahr, langfristige Planung einfordern</a:t>
            </a:r>
            <a:endParaRPr lang="de-DE" altLang="de-DE" sz="2400" dirty="0"/>
          </a:p>
          <a:p>
            <a:pPr>
              <a:spcBef>
                <a:spcPts val="325"/>
              </a:spcBef>
            </a:pPr>
            <a:r>
              <a:rPr lang="de-DE" altLang="de-DE" sz="2400" b="1" dirty="0"/>
              <a:t>Sitzungen zeitlich begrenzen</a:t>
            </a:r>
            <a:endParaRPr lang="de-DE" altLang="de-DE" sz="2400" dirty="0"/>
          </a:p>
          <a:p>
            <a:pPr>
              <a:spcBef>
                <a:spcPts val="375"/>
              </a:spcBef>
            </a:pPr>
            <a:r>
              <a:rPr lang="de-DE" altLang="de-DE" sz="2400" b="1" dirty="0"/>
              <a:t>wechselnde Sitzungsmoderation/ Zeitwächter/Pause/Zeitfenster in der Tagesordnung</a:t>
            </a:r>
            <a:endParaRPr lang="de-DE" altLang="de-DE" sz="2400" dirty="0"/>
          </a:p>
          <a:p>
            <a:pPr>
              <a:lnSpc>
                <a:spcPts val="3463"/>
              </a:lnSpc>
              <a:spcBef>
                <a:spcPts val="813"/>
              </a:spcBef>
            </a:pPr>
            <a:r>
              <a:rPr lang="de-DE" altLang="de-DE" sz="2400" b="1" dirty="0"/>
              <a:t>Nur was auf der TO steht, kann beschlossen  werden</a:t>
            </a:r>
            <a:endParaRPr lang="de-DE" altLang="de-DE" sz="2400" dirty="0"/>
          </a:p>
          <a:p>
            <a:pPr>
              <a:spcBef>
                <a:spcPts val="325"/>
              </a:spcBef>
            </a:pPr>
            <a:r>
              <a:rPr lang="de-DE" altLang="de-DE" sz="2400" b="1" dirty="0"/>
              <a:t>vorher ggf. geheime Abstimmungen überlegen</a:t>
            </a:r>
            <a:endParaRPr lang="de-DE" altLang="de-DE" sz="2400" dirty="0"/>
          </a:p>
          <a:p>
            <a:endParaRPr lang="de-DE" dirty="0"/>
          </a:p>
        </p:txBody>
      </p:sp>
      <p:sp>
        <p:nvSpPr>
          <p:cNvPr id="5" name="Fußzeilenplatzhalter 4">
            <a:extLst>
              <a:ext uri="{FF2B5EF4-FFF2-40B4-BE49-F238E27FC236}">
                <a16:creationId xmlns:a16="http://schemas.microsoft.com/office/drawing/2014/main" id="{BF580604-4BE5-4FB0-BF1E-832CF0ECE164}"/>
              </a:ext>
            </a:extLst>
          </p:cNvPr>
          <p:cNvSpPr>
            <a:spLocks noGrp="1"/>
          </p:cNvSpPr>
          <p:nvPr>
            <p:ph type="ftr" sz="quarter" idx="11"/>
          </p:nvPr>
        </p:nvSpPr>
        <p:spPr/>
        <p:txBody>
          <a:bodyPr/>
          <a:lstStyle/>
          <a:p>
            <a:r>
              <a:rPr lang="de-DE"/>
              <a:t>Personalversammlung ÖPR Böblingen 19.03.2019</a:t>
            </a:r>
          </a:p>
        </p:txBody>
      </p:sp>
      <p:sp>
        <p:nvSpPr>
          <p:cNvPr id="6" name="Foliennummernplatzhalter 5">
            <a:extLst>
              <a:ext uri="{FF2B5EF4-FFF2-40B4-BE49-F238E27FC236}">
                <a16:creationId xmlns:a16="http://schemas.microsoft.com/office/drawing/2014/main" id="{88CDAC9C-3EE4-40DA-BEB9-26A42E793078}"/>
              </a:ext>
            </a:extLst>
          </p:cNvPr>
          <p:cNvSpPr>
            <a:spLocks noGrp="1"/>
          </p:cNvSpPr>
          <p:nvPr>
            <p:ph type="sldNum" sz="quarter" idx="12"/>
          </p:nvPr>
        </p:nvSpPr>
        <p:spPr/>
        <p:txBody>
          <a:bodyPr/>
          <a:lstStyle/>
          <a:p>
            <a:fld id="{6BCAEDBF-92F3-4F06-A591-8BA6FEFB5079}" type="slidenum">
              <a:rPr lang="de-DE" smtClean="0"/>
              <a:t>8</a:t>
            </a:fld>
            <a:endParaRPr lang="de-DE" dirty="0"/>
          </a:p>
        </p:txBody>
      </p:sp>
    </p:spTree>
    <p:extLst>
      <p:ext uri="{BB962C8B-B14F-4D97-AF65-F5344CB8AC3E}">
        <p14:creationId xmlns:p14="http://schemas.microsoft.com/office/powerpoint/2010/main" val="882024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3DCF5-53B3-44E6-9F7C-9930B70B63D5}"/>
              </a:ext>
            </a:extLst>
          </p:cNvPr>
          <p:cNvSpPr>
            <a:spLocks noGrp="1"/>
          </p:cNvSpPr>
          <p:nvPr>
            <p:ph type="title"/>
          </p:nvPr>
        </p:nvSpPr>
        <p:spPr>
          <a:xfrm>
            <a:off x="838200" y="365125"/>
            <a:ext cx="10515600" cy="1723319"/>
          </a:xfrm>
        </p:spPr>
        <p:txBody>
          <a:bodyPr/>
          <a:lstStyle/>
          <a:p>
            <a:r>
              <a:rPr lang="de-DE" b="1" dirty="0">
                <a:solidFill>
                  <a:srgbClr val="002060"/>
                </a:solidFill>
              </a:rPr>
              <a:t>Und vielleicht auch einmal…Nein sagen!</a:t>
            </a:r>
            <a:br>
              <a:rPr lang="de-DE" b="1" dirty="0">
                <a:solidFill>
                  <a:srgbClr val="002060"/>
                </a:solidFill>
              </a:rPr>
            </a:br>
            <a:endParaRPr lang="de-DE" b="1" dirty="0">
              <a:solidFill>
                <a:srgbClr val="002060"/>
              </a:solidFill>
            </a:endParaRPr>
          </a:p>
        </p:txBody>
      </p:sp>
      <p:sp>
        <p:nvSpPr>
          <p:cNvPr id="3" name="Fußzeilenplatzhalter 2">
            <a:extLst>
              <a:ext uri="{FF2B5EF4-FFF2-40B4-BE49-F238E27FC236}">
                <a16:creationId xmlns:a16="http://schemas.microsoft.com/office/drawing/2014/main" id="{AAD19966-6876-4A56-A091-AD8777E669CE}"/>
              </a:ext>
            </a:extLst>
          </p:cNvPr>
          <p:cNvSpPr>
            <a:spLocks noGrp="1"/>
          </p:cNvSpPr>
          <p:nvPr>
            <p:ph type="ftr" sz="quarter" idx="11"/>
          </p:nvPr>
        </p:nvSpPr>
        <p:spPr/>
        <p:txBody>
          <a:bodyPr/>
          <a:lstStyle/>
          <a:p>
            <a:r>
              <a:rPr lang="de-DE"/>
              <a:t>Personalversammlung ÖPR Böblingen 19.03.2019</a:t>
            </a:r>
          </a:p>
        </p:txBody>
      </p:sp>
      <p:sp>
        <p:nvSpPr>
          <p:cNvPr id="4" name="Foliennummernplatzhalter 3">
            <a:extLst>
              <a:ext uri="{FF2B5EF4-FFF2-40B4-BE49-F238E27FC236}">
                <a16:creationId xmlns:a16="http://schemas.microsoft.com/office/drawing/2014/main" id="{67B13390-B0FA-41F5-8124-647F2E261738}"/>
              </a:ext>
            </a:extLst>
          </p:cNvPr>
          <p:cNvSpPr>
            <a:spLocks noGrp="1"/>
          </p:cNvSpPr>
          <p:nvPr>
            <p:ph type="sldNum" sz="quarter" idx="12"/>
          </p:nvPr>
        </p:nvSpPr>
        <p:spPr/>
        <p:txBody>
          <a:bodyPr/>
          <a:lstStyle/>
          <a:p>
            <a:fld id="{6BCAEDBF-92F3-4F06-A591-8BA6FEFB5079}" type="slidenum">
              <a:rPr lang="de-DE" smtClean="0"/>
              <a:t>9</a:t>
            </a:fld>
            <a:endParaRPr lang="de-DE" dirty="0"/>
          </a:p>
        </p:txBody>
      </p:sp>
      <p:sp>
        <p:nvSpPr>
          <p:cNvPr id="5" name="Rechteck 4">
            <a:extLst>
              <a:ext uri="{FF2B5EF4-FFF2-40B4-BE49-F238E27FC236}">
                <a16:creationId xmlns:a16="http://schemas.microsoft.com/office/drawing/2014/main" id="{FB4A62D2-C8AA-4E49-9B70-91D41DA7F947}"/>
              </a:ext>
            </a:extLst>
          </p:cNvPr>
          <p:cNvSpPr/>
          <p:nvPr/>
        </p:nvSpPr>
        <p:spPr>
          <a:xfrm>
            <a:off x="677333" y="4439789"/>
            <a:ext cx="6558845" cy="1384995"/>
          </a:xfrm>
          <a:prstGeom prst="rect">
            <a:avLst/>
          </a:prstGeom>
        </p:spPr>
        <p:txBody>
          <a:bodyPr wrap="square">
            <a:spAutoFit/>
          </a:bodyPr>
          <a:lstStyle/>
          <a:p>
            <a:endParaRPr lang="de-DE" altLang="de-DE" dirty="0">
              <a:latin typeface="Arial" panose="020B0604020202020204" pitchFamily="34" charset="0"/>
              <a:cs typeface="Arial" panose="020B0604020202020204" pitchFamily="34" charset="0"/>
            </a:endParaRPr>
          </a:p>
          <a:p>
            <a:endParaRPr lang="de-DE" altLang="de-DE" dirty="0">
              <a:latin typeface="Arial" panose="020B0604020202020204" pitchFamily="34" charset="0"/>
              <a:cs typeface="Arial" panose="020B0604020202020204" pitchFamily="34" charset="0"/>
            </a:endParaRPr>
          </a:p>
          <a:p>
            <a:r>
              <a:rPr lang="de-DE" altLang="de-DE" sz="2400" dirty="0">
                <a:solidFill>
                  <a:srgbClr val="FF0000"/>
                </a:solidFill>
                <a:latin typeface="Arial" panose="020B0604020202020204" pitchFamily="34" charset="0"/>
                <a:cs typeface="Arial" panose="020B0604020202020204" pitchFamily="34" charset="0"/>
              </a:rPr>
              <a:t>Gemeinsam geht es besser. Darum  sollte die GLK beraten und  beschießen!</a:t>
            </a:r>
            <a:endParaRPr lang="de-DE" sz="2400" dirty="0">
              <a:solidFill>
                <a:srgbClr val="FF0000"/>
              </a:solidFill>
            </a:endParaRPr>
          </a:p>
        </p:txBody>
      </p:sp>
      <p:sp>
        <p:nvSpPr>
          <p:cNvPr id="6" name="Rechteck 5">
            <a:extLst>
              <a:ext uri="{FF2B5EF4-FFF2-40B4-BE49-F238E27FC236}">
                <a16:creationId xmlns:a16="http://schemas.microsoft.com/office/drawing/2014/main" id="{B169FBC6-57D4-4D78-B62D-3D9ABB31B389}"/>
              </a:ext>
            </a:extLst>
          </p:cNvPr>
          <p:cNvSpPr/>
          <p:nvPr/>
        </p:nvSpPr>
        <p:spPr>
          <a:xfrm>
            <a:off x="838200" y="1885244"/>
            <a:ext cx="8305800" cy="2554545"/>
          </a:xfrm>
          <a:prstGeom prst="rect">
            <a:avLst/>
          </a:prstGeom>
        </p:spPr>
        <p:txBody>
          <a:bodyPr wrap="square">
            <a:spAutoFit/>
          </a:bodyPr>
          <a:lstStyle/>
          <a:p>
            <a:pPr>
              <a:buFont typeface="Arial" panose="020B0604020202020204" pitchFamily="34" charset="0"/>
              <a:buChar char="•"/>
            </a:pPr>
            <a:r>
              <a:rPr lang="de-DE" altLang="de-DE" sz="2800" b="1" i="1" dirty="0"/>
              <a:t>Was wollen, sollen, müssen  wir tun?</a:t>
            </a:r>
            <a:endParaRPr lang="de-DE" altLang="de-DE" sz="2800" dirty="0"/>
          </a:p>
          <a:p>
            <a:pPr>
              <a:spcBef>
                <a:spcPts val="763"/>
              </a:spcBef>
              <a:buFont typeface="Arial" panose="020B0604020202020204" pitchFamily="34" charset="0"/>
              <a:buChar char="•"/>
            </a:pPr>
            <a:r>
              <a:rPr lang="de-DE" altLang="de-DE" sz="2800" b="1" i="1" dirty="0"/>
              <a:t>Wie bewerten wir dieses Tun?</a:t>
            </a:r>
            <a:endParaRPr lang="de-DE" altLang="de-DE" sz="2800" dirty="0"/>
          </a:p>
          <a:p>
            <a:pPr>
              <a:spcBef>
                <a:spcPts val="763"/>
              </a:spcBef>
              <a:buFont typeface="Arial" panose="020B0604020202020204" pitchFamily="34" charset="0"/>
              <a:buChar char="•"/>
            </a:pPr>
            <a:r>
              <a:rPr lang="de-DE" altLang="de-DE" sz="2800" b="1" i="1" dirty="0"/>
              <a:t>Wie schützen wir Teilzeitbeschäftigte vor  Überlastung?</a:t>
            </a:r>
            <a:endParaRPr lang="de-DE" altLang="de-DE" sz="2800" dirty="0"/>
          </a:p>
          <a:p>
            <a:pPr>
              <a:spcBef>
                <a:spcPts val="763"/>
              </a:spcBef>
              <a:buFont typeface="Arial" panose="020B0604020202020204" pitchFamily="34" charset="0"/>
              <a:buChar char="•"/>
            </a:pPr>
            <a:r>
              <a:rPr lang="de-DE" altLang="de-DE" sz="2800" b="1" i="1" dirty="0"/>
              <a:t>Wie schützen wir uns  selber?</a:t>
            </a:r>
            <a:endParaRPr lang="de-DE" sz="2800" dirty="0"/>
          </a:p>
        </p:txBody>
      </p:sp>
      <p:pic>
        <p:nvPicPr>
          <p:cNvPr id="7" name="Picture 3" descr="team3">
            <a:extLst>
              <a:ext uri="{FF2B5EF4-FFF2-40B4-BE49-F238E27FC236}">
                <a16:creationId xmlns:a16="http://schemas.microsoft.com/office/drawing/2014/main" id="{866A1E53-8B77-48FF-B966-C512510A8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58063" y="1208264"/>
            <a:ext cx="4643437" cy="5000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164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1847</Words>
  <PresentationFormat>Breitbild</PresentationFormat>
  <Paragraphs>216</Paragraphs>
  <Slides>23</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Arial</vt:lpstr>
      <vt:lpstr>Calibri</vt:lpstr>
      <vt:lpstr>Calibri Light</vt:lpstr>
      <vt:lpstr>GillSans</vt:lpstr>
      <vt:lpstr>Tahoma</vt:lpstr>
      <vt:lpstr>Times New Roman</vt:lpstr>
      <vt:lpstr>Office</vt:lpstr>
      <vt:lpstr>Kompetent im Schulalltag - Rechte und Möglichkeiten</vt:lpstr>
      <vt:lpstr>Erfolg: Keine außerunterrichtliche Veranstaltung mehr ohne Reisekosten</vt:lpstr>
      <vt:lpstr>Sind damit alle Probleme gelöst?</vt:lpstr>
      <vt:lpstr>Es lohnt sich ein zweiter Blick….</vt:lpstr>
      <vt:lpstr>PowerPoint-Präsentation</vt:lpstr>
      <vt:lpstr>Dienst- und Arbeitsunfälle, Ersatz von Sachschaden</vt:lpstr>
      <vt:lpstr>Gemeinsam entscheiden und solidarisch sein</vt:lpstr>
      <vt:lpstr> Die Rechte der Gesamtlehrerkonferenz – Konferenzordnung § 2 Aufgaben </vt:lpstr>
      <vt:lpstr>Und vielleicht auch einmal…Nein sagen! </vt:lpstr>
      <vt:lpstr>Aber muss jeder Schüler mit?  Wer entscheidet? Wer macht die Aufsicht?</vt:lpstr>
      <vt:lpstr>Wer hat die Aufsicht? Und wenn ich die Verantwortung nicht übernehmen kann? </vt:lpstr>
      <vt:lpstr>PowerPoint-Präsentation</vt:lpstr>
      <vt:lpstr>Remonstrationsrecht (Pflicht?) (§ 36 BeamtStG)</vt:lpstr>
      <vt:lpstr>Das ist alles noch mehr Arbeit!</vt:lpstr>
      <vt:lpstr> Arbeitszeit – Ich habe ohnehin keine Zeit!  </vt:lpstr>
      <vt:lpstr>AZ-Struktur: gebundene Arbeitszeit</vt:lpstr>
      <vt:lpstr>Zeitdiebe sind…</vt:lpstr>
      <vt:lpstr>PowerPoint-Präsentation</vt:lpstr>
      <vt:lpstr>Kommunikation über soziale Netzwerke?</vt:lpstr>
      <vt:lpstr>Kommunikation mit Eltern? – nicht per E-Mail ! Was vermeintlich schnell geht, raubt Zeit! </vt:lpstr>
      <vt:lpstr>   Will ich mit Eltern per E-Mail kommunizieren?  Will ich meine Schulleitung in cc haben?   </vt:lpstr>
      <vt:lpstr>Mehrarbeit ist nur die gehaltene Unterrichtsstunde – und wie viel an ein Mehr an Arbeit halten wir aus? </vt:lpstr>
      <vt:lpstr>Ich habe  beschlossen  gesund zu leben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Kompetent im Schulalltag-Rechte und Möglichkeiten</dc:title>
  <cp:lastPrinted>2019-03-18T18:56:35Z</cp:lastPrinted>
  <dcterms:created xsi:type="dcterms:W3CDTF">2019-03-12T20:01:30Z</dcterms:created>
  <dcterms:modified xsi:type="dcterms:W3CDTF">2019-03-18T18:56:58Z</dcterms:modified>
</cp:coreProperties>
</file>